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56" r:id="rId5"/>
    <p:sldId id="296" r:id="rId6"/>
    <p:sldId id="318" r:id="rId7"/>
    <p:sldId id="297" r:id="rId8"/>
    <p:sldId id="286" r:id="rId9"/>
    <p:sldId id="287" r:id="rId10"/>
    <p:sldId id="293" r:id="rId11"/>
    <p:sldId id="292" r:id="rId12"/>
    <p:sldId id="300" r:id="rId13"/>
    <p:sldId id="298" r:id="rId14"/>
    <p:sldId id="278" r:id="rId15"/>
    <p:sldId id="299" r:id="rId16"/>
    <p:sldId id="302" r:id="rId17"/>
    <p:sldId id="273" r:id="rId18"/>
    <p:sldId id="311" r:id="rId19"/>
    <p:sldId id="313" r:id="rId20"/>
    <p:sldId id="314" r:id="rId21"/>
    <p:sldId id="315" r:id="rId22"/>
    <p:sldId id="316" r:id="rId23"/>
    <p:sldId id="317" r:id="rId24"/>
    <p:sldId id="301" r:id="rId25"/>
    <p:sldId id="312" r:id="rId26"/>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Fraser" initials="SF" lastIdx="0" clrIdx="0">
    <p:extLst>
      <p:ext uri="{19B8F6BF-5375-455C-9EA6-DF929625EA0E}">
        <p15:presenceInfo xmlns:p15="http://schemas.microsoft.com/office/powerpoint/2012/main" userId="S-1-5-21-3599256839-738644487-492013672-2890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7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71" autoAdjust="0"/>
    <p:restoredTop sz="75930" autoAdjust="0"/>
  </p:normalViewPr>
  <p:slideViewPr>
    <p:cSldViewPr snapToGrid="0">
      <p:cViewPr varScale="1">
        <p:scale>
          <a:sx n="34" d="100"/>
          <a:sy n="34" d="100"/>
        </p:scale>
        <p:origin x="978" y="5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99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hyperlink" Target="mailto:Enquiries@scarboroughtec.ac.uk" TargetMode="External"/><Relationship Id="rId2" Type="http://schemas.openxmlformats.org/officeDocument/2006/relationships/hyperlink" Target="mailto:Bursary@scarboroughtec.ac.uk" TargetMode="External"/><Relationship Id="rId1" Type="http://schemas.openxmlformats.org/officeDocument/2006/relationships/hyperlink" Target="mailto:Support@scarboroughtec.ac.uk" TargetMode="External"/><Relationship Id="rId4" Type="http://schemas.openxmlformats.org/officeDocument/2006/relationships/hyperlink" Target="mailto:Admissions@scarboroughtec.ac.uk"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Enquiries@scarboroughtec.ac.uk" TargetMode="External"/><Relationship Id="rId2" Type="http://schemas.openxmlformats.org/officeDocument/2006/relationships/hyperlink" Target="mailto:Bursary@scarboroughtec.ac.uk" TargetMode="External"/><Relationship Id="rId1" Type="http://schemas.openxmlformats.org/officeDocument/2006/relationships/hyperlink" Target="mailto:Support@scarboroughtec.ac.uk" TargetMode="External"/><Relationship Id="rId4" Type="http://schemas.openxmlformats.org/officeDocument/2006/relationships/hyperlink" Target="mailto:Admissions@scarboroughtec.ac.uk" TargetMode="Externa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87F001-431B-4A7A-A33C-DA4B8CD854C1}" type="doc">
      <dgm:prSet loTypeId="urn:microsoft.com/office/officeart/2005/8/layout/vList2" loCatId="list" qsTypeId="urn:microsoft.com/office/officeart/2005/8/quickstyle/simple5" qsCatId="simple" csTypeId="urn:microsoft.com/office/officeart/2005/8/colors/accent1_1" csCatId="accent1"/>
      <dgm:spPr/>
      <dgm:t>
        <a:bodyPr/>
        <a:lstStyle/>
        <a:p>
          <a:endParaRPr lang="en-US"/>
        </a:p>
      </dgm:t>
    </dgm:pt>
    <dgm:pt modelId="{494E9435-639F-4ECC-B5EB-624EA13E9DC9}">
      <dgm:prSet/>
      <dgm:spPr/>
      <dgm:t>
        <a:bodyPr/>
        <a:lstStyle/>
        <a:p>
          <a:r>
            <a:rPr lang="en-US">
              <a:hlinkClick xmlns:r="http://schemas.openxmlformats.org/officeDocument/2006/relationships" r:id="rId1"/>
            </a:rPr>
            <a:t>Support@scarboroughtec.ac.uk</a:t>
          </a:r>
          <a:endParaRPr lang="en-US"/>
        </a:p>
      </dgm:t>
    </dgm:pt>
    <dgm:pt modelId="{BB56358F-B54F-483D-BBC1-132D245CAA24}" type="parTrans" cxnId="{B0210124-21A6-4CEF-A57E-9C5ED4F8EF10}">
      <dgm:prSet/>
      <dgm:spPr/>
      <dgm:t>
        <a:bodyPr/>
        <a:lstStyle/>
        <a:p>
          <a:endParaRPr lang="en-US"/>
        </a:p>
      </dgm:t>
    </dgm:pt>
    <dgm:pt modelId="{4DA9C812-0D69-4CEC-9C45-2F1641298634}" type="sibTrans" cxnId="{B0210124-21A6-4CEF-A57E-9C5ED4F8EF10}">
      <dgm:prSet/>
      <dgm:spPr/>
      <dgm:t>
        <a:bodyPr/>
        <a:lstStyle/>
        <a:p>
          <a:endParaRPr lang="en-US"/>
        </a:p>
      </dgm:t>
    </dgm:pt>
    <dgm:pt modelId="{85CF6A11-B535-4A0B-88D6-87389BCF4582}">
      <dgm:prSet/>
      <dgm:spPr/>
      <dgm:t>
        <a:bodyPr/>
        <a:lstStyle/>
        <a:p>
          <a:r>
            <a:rPr lang="en-US" dirty="0">
              <a:hlinkClick xmlns:r="http://schemas.openxmlformats.org/officeDocument/2006/relationships" r:id="rId2"/>
            </a:rPr>
            <a:t>Bursary@scarboroughtec.ac.uk</a:t>
          </a:r>
          <a:endParaRPr lang="en-US" dirty="0"/>
        </a:p>
      </dgm:t>
    </dgm:pt>
    <dgm:pt modelId="{1D15CA14-CEB0-46ED-B295-28E84F70F024}" type="parTrans" cxnId="{4371651A-5833-403B-885D-FE96DB16EE5D}">
      <dgm:prSet/>
      <dgm:spPr/>
      <dgm:t>
        <a:bodyPr/>
        <a:lstStyle/>
        <a:p>
          <a:endParaRPr lang="en-US"/>
        </a:p>
      </dgm:t>
    </dgm:pt>
    <dgm:pt modelId="{18984A77-46D7-40BB-9DC8-9487D76A1CE1}" type="sibTrans" cxnId="{4371651A-5833-403B-885D-FE96DB16EE5D}">
      <dgm:prSet/>
      <dgm:spPr/>
      <dgm:t>
        <a:bodyPr/>
        <a:lstStyle/>
        <a:p>
          <a:endParaRPr lang="en-US"/>
        </a:p>
      </dgm:t>
    </dgm:pt>
    <dgm:pt modelId="{4F29074F-E84E-4D16-99A1-7D97A8E68D83}">
      <dgm:prSet/>
      <dgm:spPr/>
      <dgm:t>
        <a:bodyPr/>
        <a:lstStyle/>
        <a:p>
          <a:r>
            <a:rPr lang="en-US">
              <a:hlinkClick xmlns:r="http://schemas.openxmlformats.org/officeDocument/2006/relationships" r:id="rId3"/>
            </a:rPr>
            <a:t>Enquiries@scarboroughtec.ac.uk</a:t>
          </a:r>
          <a:endParaRPr lang="en-US"/>
        </a:p>
      </dgm:t>
    </dgm:pt>
    <dgm:pt modelId="{10B4492B-C59E-415D-95BC-AC9B2B1D1B12}" type="parTrans" cxnId="{7557AB86-DC57-4B63-B430-D4DD800629E3}">
      <dgm:prSet/>
      <dgm:spPr/>
      <dgm:t>
        <a:bodyPr/>
        <a:lstStyle/>
        <a:p>
          <a:endParaRPr lang="en-US"/>
        </a:p>
      </dgm:t>
    </dgm:pt>
    <dgm:pt modelId="{42E43A46-D417-4FA6-9723-A811101ECEBE}" type="sibTrans" cxnId="{7557AB86-DC57-4B63-B430-D4DD800629E3}">
      <dgm:prSet/>
      <dgm:spPr/>
      <dgm:t>
        <a:bodyPr/>
        <a:lstStyle/>
        <a:p>
          <a:endParaRPr lang="en-US"/>
        </a:p>
      </dgm:t>
    </dgm:pt>
    <dgm:pt modelId="{ADA99A29-D996-4818-89E6-783CFF1148BF}">
      <dgm:prSet/>
      <dgm:spPr/>
      <dgm:t>
        <a:bodyPr/>
        <a:lstStyle/>
        <a:p>
          <a:r>
            <a:rPr lang="en-US" dirty="0">
              <a:hlinkClick xmlns:r="http://schemas.openxmlformats.org/officeDocument/2006/relationships" r:id="rId4"/>
            </a:rPr>
            <a:t>Admissions@scarboroughtec.ac.uk</a:t>
          </a:r>
          <a:endParaRPr lang="en-US" dirty="0"/>
        </a:p>
      </dgm:t>
    </dgm:pt>
    <dgm:pt modelId="{7D446E64-C23F-4981-ADAF-187AECB1CA5A}" type="parTrans" cxnId="{B395BBEC-0661-42D8-A7B2-243D8859768F}">
      <dgm:prSet/>
      <dgm:spPr/>
      <dgm:t>
        <a:bodyPr/>
        <a:lstStyle/>
        <a:p>
          <a:endParaRPr lang="en-US"/>
        </a:p>
      </dgm:t>
    </dgm:pt>
    <dgm:pt modelId="{E7E0C72B-F2A7-4FEA-9582-33CC6F67F640}" type="sibTrans" cxnId="{B395BBEC-0661-42D8-A7B2-243D8859768F}">
      <dgm:prSet/>
      <dgm:spPr/>
      <dgm:t>
        <a:bodyPr/>
        <a:lstStyle/>
        <a:p>
          <a:endParaRPr lang="en-US"/>
        </a:p>
      </dgm:t>
    </dgm:pt>
    <dgm:pt modelId="{7DD59035-E03C-4642-AFA5-ADF8BA4EEF14}">
      <dgm:prSet/>
      <dgm:spPr/>
      <dgm:t>
        <a:bodyPr/>
        <a:lstStyle/>
        <a:p>
          <a:r>
            <a:rPr lang="en-US" dirty="0"/>
            <a:t>Phone – 01723 372105</a:t>
          </a:r>
        </a:p>
      </dgm:t>
    </dgm:pt>
    <dgm:pt modelId="{02469ECE-6780-40AB-8877-35D8013B755A}" type="parTrans" cxnId="{31D14650-FBD0-47D3-A94C-5115A0450A59}">
      <dgm:prSet/>
      <dgm:spPr/>
      <dgm:t>
        <a:bodyPr/>
        <a:lstStyle/>
        <a:p>
          <a:endParaRPr lang="en-US"/>
        </a:p>
      </dgm:t>
    </dgm:pt>
    <dgm:pt modelId="{9FD9FC0F-1EB8-4A72-BF0F-6183DA927E82}" type="sibTrans" cxnId="{31D14650-FBD0-47D3-A94C-5115A0450A59}">
      <dgm:prSet/>
      <dgm:spPr/>
      <dgm:t>
        <a:bodyPr/>
        <a:lstStyle/>
        <a:p>
          <a:endParaRPr lang="en-US"/>
        </a:p>
      </dgm:t>
    </dgm:pt>
    <dgm:pt modelId="{D7E72AD3-E16D-48A0-8444-96F968CE1DB7}" type="pres">
      <dgm:prSet presAssocID="{8E87F001-431B-4A7A-A33C-DA4B8CD854C1}" presName="linear" presStyleCnt="0">
        <dgm:presLayoutVars>
          <dgm:animLvl val="lvl"/>
          <dgm:resizeHandles val="exact"/>
        </dgm:presLayoutVars>
      </dgm:prSet>
      <dgm:spPr/>
    </dgm:pt>
    <dgm:pt modelId="{AC53AB19-75A9-4499-9036-54A598F47092}" type="pres">
      <dgm:prSet presAssocID="{494E9435-639F-4ECC-B5EB-624EA13E9DC9}" presName="parentText" presStyleLbl="node1" presStyleIdx="0" presStyleCnt="5">
        <dgm:presLayoutVars>
          <dgm:chMax val="0"/>
          <dgm:bulletEnabled val="1"/>
        </dgm:presLayoutVars>
      </dgm:prSet>
      <dgm:spPr/>
    </dgm:pt>
    <dgm:pt modelId="{D44682A1-8576-41A7-861A-33B995DB1870}" type="pres">
      <dgm:prSet presAssocID="{4DA9C812-0D69-4CEC-9C45-2F1641298634}" presName="spacer" presStyleCnt="0"/>
      <dgm:spPr/>
    </dgm:pt>
    <dgm:pt modelId="{0FD1E325-0545-432F-8A86-7C8718DB69AC}" type="pres">
      <dgm:prSet presAssocID="{85CF6A11-B535-4A0B-88D6-87389BCF4582}" presName="parentText" presStyleLbl="node1" presStyleIdx="1" presStyleCnt="5">
        <dgm:presLayoutVars>
          <dgm:chMax val="0"/>
          <dgm:bulletEnabled val="1"/>
        </dgm:presLayoutVars>
      </dgm:prSet>
      <dgm:spPr/>
    </dgm:pt>
    <dgm:pt modelId="{A92EBD1C-EA62-443E-AD46-8D9F30C9F7E8}" type="pres">
      <dgm:prSet presAssocID="{18984A77-46D7-40BB-9DC8-9487D76A1CE1}" presName="spacer" presStyleCnt="0"/>
      <dgm:spPr/>
    </dgm:pt>
    <dgm:pt modelId="{1502506A-7E46-4566-85B5-CF8B5E0CD471}" type="pres">
      <dgm:prSet presAssocID="{4F29074F-E84E-4D16-99A1-7D97A8E68D83}" presName="parentText" presStyleLbl="node1" presStyleIdx="2" presStyleCnt="5">
        <dgm:presLayoutVars>
          <dgm:chMax val="0"/>
          <dgm:bulletEnabled val="1"/>
        </dgm:presLayoutVars>
      </dgm:prSet>
      <dgm:spPr/>
    </dgm:pt>
    <dgm:pt modelId="{05C9540F-22AF-47E0-840D-086151C90BE0}" type="pres">
      <dgm:prSet presAssocID="{42E43A46-D417-4FA6-9723-A811101ECEBE}" presName="spacer" presStyleCnt="0"/>
      <dgm:spPr/>
    </dgm:pt>
    <dgm:pt modelId="{5FAE4D5D-411E-44BE-8502-C4922A3428ED}" type="pres">
      <dgm:prSet presAssocID="{ADA99A29-D996-4818-89E6-783CFF1148BF}" presName="parentText" presStyleLbl="node1" presStyleIdx="3" presStyleCnt="5">
        <dgm:presLayoutVars>
          <dgm:chMax val="0"/>
          <dgm:bulletEnabled val="1"/>
        </dgm:presLayoutVars>
      </dgm:prSet>
      <dgm:spPr/>
    </dgm:pt>
    <dgm:pt modelId="{32BA7439-A304-4D0A-AF9C-5E827A06D4BF}" type="pres">
      <dgm:prSet presAssocID="{E7E0C72B-F2A7-4FEA-9582-33CC6F67F640}" presName="spacer" presStyleCnt="0"/>
      <dgm:spPr/>
    </dgm:pt>
    <dgm:pt modelId="{1EED1954-3C07-4548-A699-9DB8C1D06799}" type="pres">
      <dgm:prSet presAssocID="{7DD59035-E03C-4642-AFA5-ADF8BA4EEF14}" presName="parentText" presStyleLbl="node1" presStyleIdx="4" presStyleCnt="5" custLinFactNeighborX="537">
        <dgm:presLayoutVars>
          <dgm:chMax val="0"/>
          <dgm:bulletEnabled val="1"/>
        </dgm:presLayoutVars>
      </dgm:prSet>
      <dgm:spPr/>
    </dgm:pt>
  </dgm:ptLst>
  <dgm:cxnLst>
    <dgm:cxn modelId="{4371651A-5833-403B-885D-FE96DB16EE5D}" srcId="{8E87F001-431B-4A7A-A33C-DA4B8CD854C1}" destId="{85CF6A11-B535-4A0B-88D6-87389BCF4582}" srcOrd="1" destOrd="0" parTransId="{1D15CA14-CEB0-46ED-B295-28E84F70F024}" sibTransId="{18984A77-46D7-40BB-9DC8-9487D76A1CE1}"/>
    <dgm:cxn modelId="{B0210124-21A6-4CEF-A57E-9C5ED4F8EF10}" srcId="{8E87F001-431B-4A7A-A33C-DA4B8CD854C1}" destId="{494E9435-639F-4ECC-B5EB-624EA13E9DC9}" srcOrd="0" destOrd="0" parTransId="{BB56358F-B54F-483D-BBC1-132D245CAA24}" sibTransId="{4DA9C812-0D69-4CEC-9C45-2F1641298634}"/>
    <dgm:cxn modelId="{F7F2AC4F-0519-4F2A-BC65-D8F780A06E4C}" type="presOf" srcId="{85CF6A11-B535-4A0B-88D6-87389BCF4582}" destId="{0FD1E325-0545-432F-8A86-7C8718DB69AC}" srcOrd="0" destOrd="0" presId="urn:microsoft.com/office/officeart/2005/8/layout/vList2"/>
    <dgm:cxn modelId="{31D14650-FBD0-47D3-A94C-5115A0450A59}" srcId="{8E87F001-431B-4A7A-A33C-DA4B8CD854C1}" destId="{7DD59035-E03C-4642-AFA5-ADF8BA4EEF14}" srcOrd="4" destOrd="0" parTransId="{02469ECE-6780-40AB-8877-35D8013B755A}" sibTransId="{9FD9FC0F-1EB8-4A72-BF0F-6183DA927E82}"/>
    <dgm:cxn modelId="{3046CA56-2850-46B0-B5EC-DCEA89ED47B9}" type="presOf" srcId="{494E9435-639F-4ECC-B5EB-624EA13E9DC9}" destId="{AC53AB19-75A9-4499-9036-54A598F47092}" srcOrd="0" destOrd="0" presId="urn:microsoft.com/office/officeart/2005/8/layout/vList2"/>
    <dgm:cxn modelId="{7557AB86-DC57-4B63-B430-D4DD800629E3}" srcId="{8E87F001-431B-4A7A-A33C-DA4B8CD854C1}" destId="{4F29074F-E84E-4D16-99A1-7D97A8E68D83}" srcOrd="2" destOrd="0" parTransId="{10B4492B-C59E-415D-95BC-AC9B2B1D1B12}" sibTransId="{42E43A46-D417-4FA6-9723-A811101ECEBE}"/>
    <dgm:cxn modelId="{B5EE1E9F-0D02-461A-9A5D-5CF585EF2D1E}" type="presOf" srcId="{ADA99A29-D996-4818-89E6-783CFF1148BF}" destId="{5FAE4D5D-411E-44BE-8502-C4922A3428ED}" srcOrd="0" destOrd="0" presId="urn:microsoft.com/office/officeart/2005/8/layout/vList2"/>
    <dgm:cxn modelId="{EC845EB3-FF13-4A18-95D1-2C0EBDF0B44D}" type="presOf" srcId="{8E87F001-431B-4A7A-A33C-DA4B8CD854C1}" destId="{D7E72AD3-E16D-48A0-8444-96F968CE1DB7}" srcOrd="0" destOrd="0" presId="urn:microsoft.com/office/officeart/2005/8/layout/vList2"/>
    <dgm:cxn modelId="{F42D89E4-5ECA-4BA8-8A5A-2E8A8949FA44}" type="presOf" srcId="{4F29074F-E84E-4D16-99A1-7D97A8E68D83}" destId="{1502506A-7E46-4566-85B5-CF8B5E0CD471}" srcOrd="0" destOrd="0" presId="urn:microsoft.com/office/officeart/2005/8/layout/vList2"/>
    <dgm:cxn modelId="{B395BBEC-0661-42D8-A7B2-243D8859768F}" srcId="{8E87F001-431B-4A7A-A33C-DA4B8CD854C1}" destId="{ADA99A29-D996-4818-89E6-783CFF1148BF}" srcOrd="3" destOrd="0" parTransId="{7D446E64-C23F-4981-ADAF-187AECB1CA5A}" sibTransId="{E7E0C72B-F2A7-4FEA-9582-33CC6F67F640}"/>
    <dgm:cxn modelId="{947F4BF2-B636-4A51-BAF3-640E01019BD0}" type="presOf" srcId="{7DD59035-E03C-4642-AFA5-ADF8BA4EEF14}" destId="{1EED1954-3C07-4548-A699-9DB8C1D06799}" srcOrd="0" destOrd="0" presId="urn:microsoft.com/office/officeart/2005/8/layout/vList2"/>
    <dgm:cxn modelId="{E4E3FD92-F71A-47C7-A90C-96DD1C7A8A88}" type="presParOf" srcId="{D7E72AD3-E16D-48A0-8444-96F968CE1DB7}" destId="{AC53AB19-75A9-4499-9036-54A598F47092}" srcOrd="0" destOrd="0" presId="urn:microsoft.com/office/officeart/2005/8/layout/vList2"/>
    <dgm:cxn modelId="{A38BBB6E-4255-4208-BEE7-5B05236A232C}" type="presParOf" srcId="{D7E72AD3-E16D-48A0-8444-96F968CE1DB7}" destId="{D44682A1-8576-41A7-861A-33B995DB1870}" srcOrd="1" destOrd="0" presId="urn:microsoft.com/office/officeart/2005/8/layout/vList2"/>
    <dgm:cxn modelId="{700C34BB-99B8-442B-A91A-E097C248B815}" type="presParOf" srcId="{D7E72AD3-E16D-48A0-8444-96F968CE1DB7}" destId="{0FD1E325-0545-432F-8A86-7C8718DB69AC}" srcOrd="2" destOrd="0" presId="urn:microsoft.com/office/officeart/2005/8/layout/vList2"/>
    <dgm:cxn modelId="{D7132AA8-4FBB-4B43-8A4E-9BB1EB30AB35}" type="presParOf" srcId="{D7E72AD3-E16D-48A0-8444-96F968CE1DB7}" destId="{A92EBD1C-EA62-443E-AD46-8D9F30C9F7E8}" srcOrd="3" destOrd="0" presId="urn:microsoft.com/office/officeart/2005/8/layout/vList2"/>
    <dgm:cxn modelId="{2F53FDA0-2DF6-4124-9E9D-17464B35D216}" type="presParOf" srcId="{D7E72AD3-E16D-48A0-8444-96F968CE1DB7}" destId="{1502506A-7E46-4566-85B5-CF8B5E0CD471}" srcOrd="4" destOrd="0" presId="urn:microsoft.com/office/officeart/2005/8/layout/vList2"/>
    <dgm:cxn modelId="{1FD252A5-6CF0-4E5A-9D1A-CA68390E329E}" type="presParOf" srcId="{D7E72AD3-E16D-48A0-8444-96F968CE1DB7}" destId="{05C9540F-22AF-47E0-840D-086151C90BE0}" srcOrd="5" destOrd="0" presId="urn:microsoft.com/office/officeart/2005/8/layout/vList2"/>
    <dgm:cxn modelId="{A694F76A-5F0F-468E-8EA8-19A49AB4DB30}" type="presParOf" srcId="{D7E72AD3-E16D-48A0-8444-96F968CE1DB7}" destId="{5FAE4D5D-411E-44BE-8502-C4922A3428ED}" srcOrd="6" destOrd="0" presId="urn:microsoft.com/office/officeart/2005/8/layout/vList2"/>
    <dgm:cxn modelId="{9AB69F2D-5F32-42FB-A582-0B96A148070E}" type="presParOf" srcId="{D7E72AD3-E16D-48A0-8444-96F968CE1DB7}" destId="{32BA7439-A304-4D0A-AF9C-5E827A06D4BF}" srcOrd="7" destOrd="0" presId="urn:microsoft.com/office/officeart/2005/8/layout/vList2"/>
    <dgm:cxn modelId="{3FD16159-C035-41F5-89B4-0446FC4B438F}" type="presParOf" srcId="{D7E72AD3-E16D-48A0-8444-96F968CE1DB7}" destId="{1EED1954-3C07-4548-A699-9DB8C1D0679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3AB19-75A9-4499-9036-54A598F47092}">
      <dsp:nvSpPr>
        <dsp:cNvPr id="0" name=""/>
        <dsp:cNvSpPr/>
      </dsp:nvSpPr>
      <dsp:spPr>
        <a:xfrm>
          <a:off x="0" y="16603"/>
          <a:ext cx="10257692" cy="59962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hlinkClick xmlns:r="http://schemas.openxmlformats.org/officeDocument/2006/relationships" r:id="rId1"/>
            </a:rPr>
            <a:t>Support@scarboroughtec.ac.uk</a:t>
          </a:r>
          <a:endParaRPr lang="en-US" sz="2500" kern="1200"/>
        </a:p>
      </dsp:txBody>
      <dsp:txXfrm>
        <a:off x="29271" y="45874"/>
        <a:ext cx="10199150" cy="541083"/>
      </dsp:txXfrm>
    </dsp:sp>
    <dsp:sp modelId="{0FD1E325-0545-432F-8A86-7C8718DB69AC}">
      <dsp:nvSpPr>
        <dsp:cNvPr id="0" name=""/>
        <dsp:cNvSpPr/>
      </dsp:nvSpPr>
      <dsp:spPr>
        <a:xfrm>
          <a:off x="0" y="688228"/>
          <a:ext cx="10257692" cy="59962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hlinkClick xmlns:r="http://schemas.openxmlformats.org/officeDocument/2006/relationships" r:id="rId2"/>
            </a:rPr>
            <a:t>Bursary@scarboroughtec.ac.uk</a:t>
          </a:r>
          <a:endParaRPr lang="en-US" sz="2500" kern="1200" dirty="0"/>
        </a:p>
      </dsp:txBody>
      <dsp:txXfrm>
        <a:off x="29271" y="717499"/>
        <a:ext cx="10199150" cy="541083"/>
      </dsp:txXfrm>
    </dsp:sp>
    <dsp:sp modelId="{1502506A-7E46-4566-85B5-CF8B5E0CD471}">
      <dsp:nvSpPr>
        <dsp:cNvPr id="0" name=""/>
        <dsp:cNvSpPr/>
      </dsp:nvSpPr>
      <dsp:spPr>
        <a:xfrm>
          <a:off x="0" y="1359853"/>
          <a:ext cx="10257692" cy="59962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hlinkClick xmlns:r="http://schemas.openxmlformats.org/officeDocument/2006/relationships" r:id="rId3"/>
            </a:rPr>
            <a:t>Enquiries@scarboroughtec.ac.uk</a:t>
          </a:r>
          <a:endParaRPr lang="en-US" sz="2500" kern="1200"/>
        </a:p>
      </dsp:txBody>
      <dsp:txXfrm>
        <a:off x="29271" y="1389124"/>
        <a:ext cx="10199150" cy="541083"/>
      </dsp:txXfrm>
    </dsp:sp>
    <dsp:sp modelId="{5FAE4D5D-411E-44BE-8502-C4922A3428ED}">
      <dsp:nvSpPr>
        <dsp:cNvPr id="0" name=""/>
        <dsp:cNvSpPr/>
      </dsp:nvSpPr>
      <dsp:spPr>
        <a:xfrm>
          <a:off x="0" y="2031478"/>
          <a:ext cx="10257692" cy="59962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hlinkClick xmlns:r="http://schemas.openxmlformats.org/officeDocument/2006/relationships" r:id="rId4"/>
            </a:rPr>
            <a:t>Admissions@scarboroughtec.ac.uk</a:t>
          </a:r>
          <a:endParaRPr lang="en-US" sz="2500" kern="1200" dirty="0"/>
        </a:p>
      </dsp:txBody>
      <dsp:txXfrm>
        <a:off x="29271" y="2060749"/>
        <a:ext cx="10199150" cy="541083"/>
      </dsp:txXfrm>
    </dsp:sp>
    <dsp:sp modelId="{1EED1954-3C07-4548-A699-9DB8C1D06799}">
      <dsp:nvSpPr>
        <dsp:cNvPr id="0" name=""/>
        <dsp:cNvSpPr/>
      </dsp:nvSpPr>
      <dsp:spPr>
        <a:xfrm>
          <a:off x="0" y="2703103"/>
          <a:ext cx="10257692" cy="59962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Phone – 01723 372105</a:t>
          </a:r>
        </a:p>
      </dsp:txBody>
      <dsp:txXfrm>
        <a:off x="29271" y="2732374"/>
        <a:ext cx="10199150" cy="5410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1B0E3406-B28A-42F9-B589-912088DE138D}" type="datetimeFigureOut">
              <a:rPr lang="en-GB" smtClean="0"/>
              <a:t>22/05/2023</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691732C7-796C-4D75-B335-4CB472E9D2FF}" type="slidenum">
              <a:rPr lang="en-GB" smtClean="0"/>
              <a:t>‹#›</a:t>
            </a:fld>
            <a:endParaRPr lang="en-GB"/>
          </a:p>
        </p:txBody>
      </p:sp>
    </p:spTree>
    <p:extLst>
      <p:ext uri="{BB962C8B-B14F-4D97-AF65-F5344CB8AC3E}">
        <p14:creationId xmlns:p14="http://schemas.microsoft.com/office/powerpoint/2010/main" val="1313525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C11B9A72-C8B8-4804-9ABE-4EEA8DB02184}" type="datetimeFigureOut">
              <a:rPr lang="en-GB" smtClean="0"/>
              <a:t>22/05/2023</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7A5D11E7-EFAA-400C-B22F-A5B1243D91B0}" type="slidenum">
              <a:rPr lang="en-GB" smtClean="0"/>
              <a:t>‹#›</a:t>
            </a:fld>
            <a:endParaRPr lang="en-GB"/>
          </a:p>
        </p:txBody>
      </p:sp>
    </p:spTree>
    <p:extLst>
      <p:ext uri="{BB962C8B-B14F-4D97-AF65-F5344CB8AC3E}">
        <p14:creationId xmlns:p14="http://schemas.microsoft.com/office/powerpoint/2010/main" val="2507836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27" y="5259084"/>
            <a:ext cx="5447030" cy="3564282"/>
          </a:xfrm>
        </p:spPr>
        <p:txBody>
          <a:bodyPr/>
          <a:lstStyle/>
          <a:p>
            <a:endParaRPr lang="en-GB" sz="1600" dirty="0"/>
          </a:p>
        </p:txBody>
      </p:sp>
      <p:sp>
        <p:nvSpPr>
          <p:cNvPr id="4" name="Slide Number Placeholder 3"/>
          <p:cNvSpPr>
            <a:spLocks noGrp="1"/>
          </p:cNvSpPr>
          <p:nvPr>
            <p:ph type="sldNum" sz="quarter" idx="10"/>
          </p:nvPr>
        </p:nvSpPr>
        <p:spPr/>
        <p:txBody>
          <a:bodyPr/>
          <a:lstStyle/>
          <a:p>
            <a:fld id="{7A5D11E7-EFAA-400C-B22F-A5B1243D91B0}" type="slidenum">
              <a:rPr lang="en-GB" smtClean="0"/>
              <a:t>1</a:t>
            </a:fld>
            <a:endParaRPr lang="en-GB"/>
          </a:p>
        </p:txBody>
      </p:sp>
    </p:spTree>
    <p:extLst>
      <p:ext uri="{BB962C8B-B14F-4D97-AF65-F5344CB8AC3E}">
        <p14:creationId xmlns:p14="http://schemas.microsoft.com/office/powerpoint/2010/main" val="180297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597678"/>
            <a:ext cx="5447030" cy="3914239"/>
          </a:xfrm>
        </p:spPr>
        <p:txBody>
          <a:bodyPr/>
          <a:lstStyle/>
          <a:p>
            <a:endParaRPr lang="en-GB" dirty="0"/>
          </a:p>
        </p:txBody>
      </p:sp>
      <p:sp>
        <p:nvSpPr>
          <p:cNvPr id="4" name="Slide Number Placeholder 3"/>
          <p:cNvSpPr>
            <a:spLocks noGrp="1"/>
          </p:cNvSpPr>
          <p:nvPr>
            <p:ph type="sldNum" sz="quarter" idx="10"/>
          </p:nvPr>
        </p:nvSpPr>
        <p:spPr/>
        <p:txBody>
          <a:bodyPr/>
          <a:lstStyle/>
          <a:p>
            <a:fld id="{7A5D11E7-EFAA-400C-B22F-A5B1243D91B0}" type="slidenum">
              <a:rPr lang="en-GB" smtClean="0"/>
              <a:t>14</a:t>
            </a:fld>
            <a:endParaRPr lang="en-GB"/>
          </a:p>
        </p:txBody>
      </p:sp>
      <p:sp>
        <p:nvSpPr>
          <p:cNvPr id="5" name="TextBox 4"/>
          <p:cNvSpPr txBox="1"/>
          <p:nvPr/>
        </p:nvSpPr>
        <p:spPr>
          <a:xfrm>
            <a:off x="551187" y="5088807"/>
            <a:ext cx="5771259" cy="3693319"/>
          </a:xfrm>
          <a:prstGeom prst="rect">
            <a:avLst/>
          </a:prstGeom>
          <a:noFill/>
        </p:spPr>
        <p:txBody>
          <a:bodyPr wrap="square" rtlCol="0">
            <a:spAutoFit/>
          </a:bodyPr>
          <a:lstStyle/>
          <a:p>
            <a:pPr marL="285750" indent="-285750">
              <a:buFont typeface="Arial" panose="020B0604020202020204" pitchFamily="34" charset="0"/>
              <a:buChar char="•"/>
            </a:pPr>
            <a:r>
              <a:rPr lang="en-GB" dirty="0"/>
              <a:t>We have Success Coaches </a:t>
            </a:r>
            <a:r>
              <a:rPr lang="en-US" dirty="0"/>
              <a:t>for students, supporting them to develop both their Social and their Employability skills w</a:t>
            </a:r>
            <a:r>
              <a:rPr lang="en-GB" dirty="0" err="1"/>
              <a:t>ithin</a:t>
            </a:r>
            <a:r>
              <a:rPr lang="en-GB" dirty="0"/>
              <a:t> the college.</a:t>
            </a:r>
          </a:p>
          <a:p>
            <a:endParaRPr lang="en-GB" dirty="0"/>
          </a:p>
          <a:p>
            <a:pPr marL="285750" indent="-285750">
              <a:buFont typeface="Arial" panose="020B0604020202020204" pitchFamily="34" charset="0"/>
              <a:buChar char="•"/>
            </a:pPr>
            <a:r>
              <a:rPr lang="en-GB" dirty="0"/>
              <a:t>We also have LSP’s, these are staff who provide Targeted Support to students with special educational needs based on what you the student needs.  Both in the classroom and  working alongside our Success Coaches and Programme Leaders.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2900213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5D11E7-EFAA-400C-B22F-A5B1243D91B0}" type="slidenum">
              <a:rPr lang="en-GB" smtClean="0"/>
              <a:t>21</a:t>
            </a:fld>
            <a:endParaRPr lang="en-GB"/>
          </a:p>
        </p:txBody>
      </p:sp>
    </p:spTree>
    <p:extLst>
      <p:ext uri="{BB962C8B-B14F-4D97-AF65-F5344CB8AC3E}">
        <p14:creationId xmlns:p14="http://schemas.microsoft.com/office/powerpoint/2010/main" val="1398969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5D11E7-EFAA-400C-B22F-A5B1243D91B0}" type="slidenum">
              <a:rPr lang="en-GB" smtClean="0"/>
              <a:t>22</a:t>
            </a:fld>
            <a:endParaRPr lang="en-GB"/>
          </a:p>
        </p:txBody>
      </p:sp>
    </p:spTree>
    <p:extLst>
      <p:ext uri="{BB962C8B-B14F-4D97-AF65-F5344CB8AC3E}">
        <p14:creationId xmlns:p14="http://schemas.microsoft.com/office/powerpoint/2010/main" val="3573761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baseline="0" dirty="0"/>
              <a:t>.</a:t>
            </a:r>
            <a:endParaRPr dirty="0"/>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8866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5D11E7-EFAA-400C-B22F-A5B1243D91B0}" type="slidenum">
              <a:rPr lang="en-GB" smtClean="0"/>
              <a:t>5</a:t>
            </a:fld>
            <a:endParaRPr lang="en-GB"/>
          </a:p>
        </p:txBody>
      </p:sp>
    </p:spTree>
    <p:extLst>
      <p:ext uri="{BB962C8B-B14F-4D97-AF65-F5344CB8AC3E}">
        <p14:creationId xmlns:p14="http://schemas.microsoft.com/office/powerpoint/2010/main" val="1518975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10"/>
          </p:nvPr>
        </p:nvSpPr>
        <p:spPr/>
        <p:txBody>
          <a:bodyPr/>
          <a:lstStyle/>
          <a:p>
            <a:fld id="{7A5D11E7-EFAA-400C-B22F-A5B1243D91B0}" type="slidenum">
              <a:rPr lang="en-GB" smtClean="0"/>
              <a:t>6</a:t>
            </a:fld>
            <a:endParaRPr lang="en-GB"/>
          </a:p>
        </p:txBody>
      </p:sp>
    </p:spTree>
    <p:extLst>
      <p:ext uri="{BB962C8B-B14F-4D97-AF65-F5344CB8AC3E}">
        <p14:creationId xmlns:p14="http://schemas.microsoft.com/office/powerpoint/2010/main" val="3852447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5D11E7-EFAA-400C-B22F-A5B1243D91B0}" type="slidenum">
              <a:rPr lang="en-GB" smtClean="0"/>
              <a:t>7</a:t>
            </a:fld>
            <a:endParaRPr lang="en-GB"/>
          </a:p>
        </p:txBody>
      </p:sp>
    </p:spTree>
    <p:extLst>
      <p:ext uri="{BB962C8B-B14F-4D97-AF65-F5344CB8AC3E}">
        <p14:creationId xmlns:p14="http://schemas.microsoft.com/office/powerpoint/2010/main" val="2652601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5D11E7-EFAA-400C-B22F-A5B1243D91B0}" type="slidenum">
              <a:rPr lang="en-GB" smtClean="0"/>
              <a:t>9</a:t>
            </a:fld>
            <a:endParaRPr lang="en-GB"/>
          </a:p>
        </p:txBody>
      </p:sp>
    </p:spTree>
    <p:extLst>
      <p:ext uri="{BB962C8B-B14F-4D97-AF65-F5344CB8AC3E}">
        <p14:creationId xmlns:p14="http://schemas.microsoft.com/office/powerpoint/2010/main" val="4095225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5D11E7-EFAA-400C-B22F-A5B1243D91B0}" type="slidenum">
              <a:rPr lang="en-GB" smtClean="0"/>
              <a:t>10</a:t>
            </a:fld>
            <a:endParaRPr lang="en-GB"/>
          </a:p>
        </p:txBody>
      </p:sp>
    </p:spTree>
    <p:extLst>
      <p:ext uri="{BB962C8B-B14F-4D97-AF65-F5344CB8AC3E}">
        <p14:creationId xmlns:p14="http://schemas.microsoft.com/office/powerpoint/2010/main" val="467322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A5D11E7-EFAA-400C-B22F-A5B1243D91B0}" type="slidenum">
              <a:rPr lang="en-GB" smtClean="0"/>
              <a:t>11</a:t>
            </a:fld>
            <a:endParaRPr lang="en-GB"/>
          </a:p>
        </p:txBody>
      </p:sp>
    </p:spTree>
    <p:extLst>
      <p:ext uri="{BB962C8B-B14F-4D97-AF65-F5344CB8AC3E}">
        <p14:creationId xmlns:p14="http://schemas.microsoft.com/office/powerpoint/2010/main" val="2270964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7A5D11E7-EFAA-400C-B22F-A5B1243D91B0}" type="slidenum">
              <a:rPr lang="en-GB" smtClean="0"/>
              <a:t>13</a:t>
            </a:fld>
            <a:endParaRPr lang="en-GB"/>
          </a:p>
        </p:txBody>
      </p:sp>
    </p:spTree>
    <p:extLst>
      <p:ext uri="{BB962C8B-B14F-4D97-AF65-F5344CB8AC3E}">
        <p14:creationId xmlns:p14="http://schemas.microsoft.com/office/powerpoint/2010/main" val="1691604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308B533-372C-409F-B25B-1CC4BBCF6686}" type="datetimeFigureOut">
              <a:rPr lang="en-GB" smtClean="0"/>
              <a:t>22/05/2023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E9734A-F074-4BE4-AE9A-222E40D6BAAA}" type="slidenum">
              <a:rPr lang="en-GB" smtClean="0"/>
              <a:t>‹#›</a:t>
            </a:fld>
            <a:endParaRPr lang="en-GB"/>
          </a:p>
        </p:txBody>
      </p:sp>
    </p:spTree>
    <p:extLst>
      <p:ext uri="{BB962C8B-B14F-4D97-AF65-F5344CB8AC3E}">
        <p14:creationId xmlns:p14="http://schemas.microsoft.com/office/powerpoint/2010/main" val="38064485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08B533-372C-409F-B25B-1CC4BBCF6686}" type="datetimeFigureOut">
              <a:rPr lang="en-GB" smtClean="0"/>
              <a:t>22/05/2023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E9734A-F074-4BE4-AE9A-222E40D6BAAA}" type="slidenum">
              <a:rPr lang="en-GB" smtClean="0"/>
              <a:t>‹#›</a:t>
            </a:fld>
            <a:endParaRPr lang="en-GB"/>
          </a:p>
        </p:txBody>
      </p:sp>
    </p:spTree>
    <p:extLst>
      <p:ext uri="{BB962C8B-B14F-4D97-AF65-F5344CB8AC3E}">
        <p14:creationId xmlns:p14="http://schemas.microsoft.com/office/powerpoint/2010/main" val="108006513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08B533-372C-409F-B25B-1CC4BBCF6686}" type="datetimeFigureOut">
              <a:rPr lang="en-GB" smtClean="0"/>
              <a:t>22/05/2023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E9734A-F074-4BE4-AE9A-222E40D6BAAA}" type="slidenum">
              <a:rPr lang="en-GB" smtClean="0"/>
              <a:t>‹#›</a:t>
            </a:fld>
            <a:endParaRPr lang="en-GB"/>
          </a:p>
        </p:txBody>
      </p:sp>
    </p:spTree>
    <p:extLst>
      <p:ext uri="{BB962C8B-B14F-4D97-AF65-F5344CB8AC3E}">
        <p14:creationId xmlns:p14="http://schemas.microsoft.com/office/powerpoint/2010/main" val="389447392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08B533-372C-409F-B25B-1CC4BBCF6686}" type="datetimeFigureOut">
              <a:rPr lang="en-GB" smtClean="0"/>
              <a:t>22/05/2023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E9734A-F074-4BE4-AE9A-222E40D6BAAA}" type="slidenum">
              <a:rPr lang="en-GB" smtClean="0"/>
              <a:t>‹#›</a:t>
            </a:fld>
            <a:endParaRPr lang="en-GB"/>
          </a:p>
        </p:txBody>
      </p:sp>
    </p:spTree>
    <p:extLst>
      <p:ext uri="{BB962C8B-B14F-4D97-AF65-F5344CB8AC3E}">
        <p14:creationId xmlns:p14="http://schemas.microsoft.com/office/powerpoint/2010/main" val="59640330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8B533-372C-409F-B25B-1CC4BBCF6686}" type="datetimeFigureOut">
              <a:rPr lang="en-GB" smtClean="0"/>
              <a:t>22/05/2023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E9734A-F074-4BE4-AE9A-222E40D6BAAA}" type="slidenum">
              <a:rPr lang="en-GB" smtClean="0"/>
              <a:t>‹#›</a:t>
            </a:fld>
            <a:endParaRPr lang="en-GB"/>
          </a:p>
        </p:txBody>
      </p:sp>
    </p:spTree>
    <p:extLst>
      <p:ext uri="{BB962C8B-B14F-4D97-AF65-F5344CB8AC3E}">
        <p14:creationId xmlns:p14="http://schemas.microsoft.com/office/powerpoint/2010/main" val="256308536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308B533-372C-409F-B25B-1CC4BBCF6686}" type="datetimeFigureOut">
              <a:rPr lang="en-GB" smtClean="0"/>
              <a:t>22/05/2023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E9734A-F074-4BE4-AE9A-222E40D6BAAA}" type="slidenum">
              <a:rPr lang="en-GB" smtClean="0"/>
              <a:t>‹#›</a:t>
            </a:fld>
            <a:endParaRPr lang="en-GB"/>
          </a:p>
        </p:txBody>
      </p:sp>
    </p:spTree>
    <p:extLst>
      <p:ext uri="{BB962C8B-B14F-4D97-AF65-F5344CB8AC3E}">
        <p14:creationId xmlns:p14="http://schemas.microsoft.com/office/powerpoint/2010/main" val="71921713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308B533-372C-409F-B25B-1CC4BBCF6686}" type="datetimeFigureOut">
              <a:rPr lang="en-GB" smtClean="0"/>
              <a:t>22/05/2023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DE9734A-F074-4BE4-AE9A-222E40D6BAAA}" type="slidenum">
              <a:rPr lang="en-GB" smtClean="0"/>
              <a:t>‹#›</a:t>
            </a:fld>
            <a:endParaRPr lang="en-GB"/>
          </a:p>
        </p:txBody>
      </p:sp>
    </p:spTree>
    <p:extLst>
      <p:ext uri="{BB962C8B-B14F-4D97-AF65-F5344CB8AC3E}">
        <p14:creationId xmlns:p14="http://schemas.microsoft.com/office/powerpoint/2010/main" val="31569438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308B533-372C-409F-B25B-1CC4BBCF6686}" type="datetimeFigureOut">
              <a:rPr lang="en-GB" smtClean="0"/>
              <a:t>22/05/2023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E9734A-F074-4BE4-AE9A-222E40D6BAAA}" type="slidenum">
              <a:rPr lang="en-GB" smtClean="0"/>
              <a:t>‹#›</a:t>
            </a:fld>
            <a:endParaRPr lang="en-GB"/>
          </a:p>
        </p:txBody>
      </p:sp>
    </p:spTree>
    <p:extLst>
      <p:ext uri="{BB962C8B-B14F-4D97-AF65-F5344CB8AC3E}">
        <p14:creationId xmlns:p14="http://schemas.microsoft.com/office/powerpoint/2010/main" val="192511121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8B533-372C-409F-B25B-1CC4BBCF6686}" type="datetimeFigureOut">
              <a:rPr lang="en-GB" smtClean="0"/>
              <a:t>22/05/2023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DE9734A-F074-4BE4-AE9A-222E40D6BAAA}" type="slidenum">
              <a:rPr lang="en-GB" smtClean="0"/>
              <a:t>‹#›</a:t>
            </a:fld>
            <a:endParaRPr lang="en-GB"/>
          </a:p>
        </p:txBody>
      </p:sp>
    </p:spTree>
    <p:extLst>
      <p:ext uri="{BB962C8B-B14F-4D97-AF65-F5344CB8AC3E}">
        <p14:creationId xmlns:p14="http://schemas.microsoft.com/office/powerpoint/2010/main" val="13744510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08B533-372C-409F-B25B-1CC4BBCF6686}" type="datetimeFigureOut">
              <a:rPr lang="en-GB" smtClean="0"/>
              <a:t>22/05/2023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E9734A-F074-4BE4-AE9A-222E40D6BAAA}" type="slidenum">
              <a:rPr lang="en-GB" smtClean="0"/>
              <a:t>‹#›</a:t>
            </a:fld>
            <a:endParaRPr lang="en-GB"/>
          </a:p>
        </p:txBody>
      </p:sp>
    </p:spTree>
    <p:extLst>
      <p:ext uri="{BB962C8B-B14F-4D97-AF65-F5344CB8AC3E}">
        <p14:creationId xmlns:p14="http://schemas.microsoft.com/office/powerpoint/2010/main" val="319266744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08B533-372C-409F-B25B-1CC4BBCF6686}" type="datetimeFigureOut">
              <a:rPr lang="en-GB" smtClean="0"/>
              <a:t>22/05/2023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E9734A-F074-4BE4-AE9A-222E40D6BAAA}" type="slidenum">
              <a:rPr lang="en-GB" smtClean="0"/>
              <a:t>‹#›</a:t>
            </a:fld>
            <a:endParaRPr lang="en-GB"/>
          </a:p>
        </p:txBody>
      </p:sp>
    </p:spTree>
    <p:extLst>
      <p:ext uri="{BB962C8B-B14F-4D97-AF65-F5344CB8AC3E}">
        <p14:creationId xmlns:p14="http://schemas.microsoft.com/office/powerpoint/2010/main" val="308464397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8B533-372C-409F-B25B-1CC4BBCF6686}" type="datetimeFigureOut">
              <a:rPr lang="en-GB" smtClean="0"/>
              <a:t>22/05/2023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E9734A-F074-4BE4-AE9A-222E40D6BAAA}" type="slidenum">
              <a:rPr lang="en-GB" smtClean="0"/>
              <a:t>‹#›</a:t>
            </a:fld>
            <a:endParaRPr lang="en-GB"/>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09417"/>
            <a:ext cx="12192000" cy="6858000"/>
          </a:xfrm>
          <a:prstGeom prst="rect">
            <a:avLst/>
          </a:prstGeom>
        </p:spPr>
      </p:pic>
    </p:spTree>
    <p:extLst>
      <p:ext uri="{BB962C8B-B14F-4D97-AF65-F5344CB8AC3E}">
        <p14:creationId xmlns:p14="http://schemas.microsoft.com/office/powerpoint/2010/main" val="3341751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t>
            </a:r>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963"/>
            <a:ext cx="12192000" cy="68580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7928" y="1193665"/>
            <a:ext cx="4796144" cy="3236254"/>
          </a:xfrm>
          <a:prstGeom prst="rect">
            <a:avLst/>
          </a:prstGeom>
        </p:spPr>
      </p:pic>
    </p:spTree>
    <p:extLst>
      <p:ext uri="{BB962C8B-B14F-4D97-AF65-F5344CB8AC3E}">
        <p14:creationId xmlns:p14="http://schemas.microsoft.com/office/powerpoint/2010/main" val="1073538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7118"/>
            <a:ext cx="12070814" cy="6682380"/>
          </a:xfrm>
          <a:prstGeom prst="rect">
            <a:avLst/>
          </a:prstGeom>
        </p:spPr>
      </p:pic>
      <p:sp>
        <p:nvSpPr>
          <p:cNvPr id="7" name="Rectangle 6"/>
          <p:cNvSpPr/>
          <p:nvPr/>
        </p:nvSpPr>
        <p:spPr>
          <a:xfrm>
            <a:off x="2098713" y="281884"/>
            <a:ext cx="7596130" cy="163505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00" dirty="0">
                <a:ln>
                  <a:solidFill>
                    <a:schemeClr val="tx1"/>
                  </a:solidFill>
                </a:ln>
                <a:solidFill>
                  <a:schemeClr val="bg1"/>
                </a:solidFill>
                <a:effectLst>
                  <a:outerShdw blurRad="50800" dist="38100" dir="10800000" algn="r" rotWithShape="0">
                    <a:prstClr val="black">
                      <a:alpha val="40000"/>
                    </a:prstClr>
                  </a:outerShdw>
                </a:effectLst>
              </a:rPr>
              <a:t>Apprenticeships</a:t>
            </a:r>
            <a:endParaRPr lang="en-GB" dirty="0"/>
          </a:p>
          <a:p>
            <a:pPr algn="ctr"/>
            <a:r>
              <a:rPr lang="en-GB" sz="4000" b="1" dirty="0"/>
              <a:t>Available at Scarborough TEC</a:t>
            </a:r>
          </a:p>
        </p:txBody>
      </p:sp>
      <p:sp>
        <p:nvSpPr>
          <p:cNvPr id="8" name="Content Placeholder 3"/>
          <p:cNvSpPr>
            <a:spLocks noGrp="1"/>
          </p:cNvSpPr>
          <p:nvPr>
            <p:ph idx="1"/>
          </p:nvPr>
        </p:nvSpPr>
        <p:spPr>
          <a:xfrm>
            <a:off x="446183" y="1754436"/>
            <a:ext cx="5778347" cy="3628999"/>
          </a:xfrm>
        </p:spPr>
        <p:txBody>
          <a:bodyPr>
            <a:normAutofit fontScale="92500" lnSpcReduction="20000"/>
          </a:bodyPr>
          <a:lstStyle/>
          <a:p>
            <a:pPr marL="0" indent="0">
              <a:buNone/>
            </a:pPr>
            <a:endParaRPr lang="en-US" sz="3600" b="1" dirty="0">
              <a:solidFill>
                <a:schemeClr val="bg1"/>
              </a:solidFill>
            </a:endParaRPr>
          </a:p>
          <a:p>
            <a:r>
              <a:rPr lang="en-US" sz="4000" b="1" dirty="0">
                <a:solidFill>
                  <a:schemeClr val="bg1"/>
                </a:solidFill>
              </a:rPr>
              <a:t>Engineering</a:t>
            </a:r>
          </a:p>
          <a:p>
            <a:r>
              <a:rPr lang="en-US" sz="4000" b="1" dirty="0">
                <a:solidFill>
                  <a:schemeClr val="bg1"/>
                </a:solidFill>
              </a:rPr>
              <a:t>Electrical</a:t>
            </a:r>
          </a:p>
          <a:p>
            <a:r>
              <a:rPr lang="en-US" sz="4000" b="1" dirty="0">
                <a:solidFill>
                  <a:schemeClr val="bg1"/>
                </a:solidFill>
              </a:rPr>
              <a:t>Bricklaying</a:t>
            </a:r>
          </a:p>
          <a:p>
            <a:r>
              <a:rPr lang="en-US" sz="4000" b="1" dirty="0">
                <a:solidFill>
                  <a:schemeClr val="bg1"/>
                </a:solidFill>
              </a:rPr>
              <a:t>Automotive</a:t>
            </a:r>
          </a:p>
          <a:p>
            <a:r>
              <a:rPr lang="en-US" sz="4000" b="1" dirty="0">
                <a:solidFill>
                  <a:schemeClr val="bg1"/>
                </a:solidFill>
              </a:rPr>
              <a:t>Hospitality and Catering</a:t>
            </a:r>
          </a:p>
          <a:p>
            <a:r>
              <a:rPr lang="en-US" sz="4000" b="1" dirty="0">
                <a:solidFill>
                  <a:schemeClr val="bg1"/>
                </a:solidFill>
              </a:rPr>
              <a:t>Business Administration</a:t>
            </a:r>
          </a:p>
        </p:txBody>
      </p:sp>
    </p:spTree>
    <p:extLst>
      <p:ext uri="{BB962C8B-B14F-4D97-AF65-F5344CB8AC3E}">
        <p14:creationId xmlns:p14="http://schemas.microsoft.com/office/powerpoint/2010/main" val="20974116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29211" y="664461"/>
            <a:ext cx="10937632" cy="4524315"/>
          </a:xfrm>
          <a:prstGeom prst="rect">
            <a:avLst/>
          </a:prstGeom>
        </p:spPr>
        <p:txBody>
          <a:bodyPr wrap="square">
            <a:spAutoFit/>
          </a:bodyPr>
          <a:lstStyle/>
          <a:p>
            <a:r>
              <a:rPr lang="en-GB" sz="4400" b="1" u="sng" dirty="0">
                <a:solidFill>
                  <a:srgbClr val="002060"/>
                </a:solidFill>
              </a:rPr>
              <a:t>The transition from School to College</a:t>
            </a:r>
          </a:p>
          <a:p>
            <a:endParaRPr lang="en-GB" sz="2400" b="1" dirty="0">
              <a:solidFill>
                <a:srgbClr val="002060"/>
              </a:solidFill>
            </a:endParaRPr>
          </a:p>
          <a:p>
            <a:r>
              <a:rPr lang="en-GB" sz="2000" dirty="0">
                <a:solidFill>
                  <a:srgbClr val="002060"/>
                </a:solidFill>
              </a:rPr>
              <a:t>Social, Academic and Personal</a:t>
            </a:r>
          </a:p>
          <a:p>
            <a:endParaRPr lang="en-GB" sz="2000" dirty="0">
              <a:solidFill>
                <a:srgbClr val="002060"/>
              </a:solidFill>
            </a:endParaRPr>
          </a:p>
          <a:p>
            <a:pPr marL="342900" indent="-342900">
              <a:buFont typeface="Arial" panose="020B0604020202020204" pitchFamily="34" charset="0"/>
              <a:buChar char="•"/>
            </a:pPr>
            <a:r>
              <a:rPr lang="en-GB" sz="2000" dirty="0">
                <a:solidFill>
                  <a:srgbClr val="002060"/>
                </a:solidFill>
              </a:rPr>
              <a:t>Social – You may not necessarily be with the same friends.  You will meet new people, you will be treated and expected to act as an adult. </a:t>
            </a:r>
          </a:p>
          <a:p>
            <a:pPr marL="342900" indent="-342900">
              <a:buFont typeface="Arial" panose="020B0604020202020204" pitchFamily="34" charset="0"/>
              <a:buChar char="•"/>
            </a:pPr>
            <a:endParaRPr lang="en-GB" sz="2000" dirty="0">
              <a:solidFill>
                <a:srgbClr val="002060"/>
              </a:solidFill>
            </a:endParaRPr>
          </a:p>
          <a:p>
            <a:pPr marL="342900" indent="-342900">
              <a:buFont typeface="Arial" panose="020B0604020202020204" pitchFamily="34" charset="0"/>
              <a:buChar char="•"/>
            </a:pPr>
            <a:r>
              <a:rPr lang="en-GB" sz="2000" dirty="0">
                <a:solidFill>
                  <a:srgbClr val="002060"/>
                </a:solidFill>
              </a:rPr>
              <a:t>Academic – Choose what you want to study, remembering there will be a whole range of new courses.  Independent learning will become important as there will not be a full time table</a:t>
            </a:r>
          </a:p>
          <a:p>
            <a:pPr marL="342900" indent="-342900">
              <a:buFont typeface="Arial" panose="020B0604020202020204" pitchFamily="34" charset="0"/>
              <a:buChar char="•"/>
            </a:pPr>
            <a:endParaRPr lang="en-GB" sz="2000" dirty="0">
              <a:solidFill>
                <a:srgbClr val="002060"/>
              </a:solidFill>
            </a:endParaRPr>
          </a:p>
          <a:p>
            <a:pPr marL="342900" indent="-342900">
              <a:buFont typeface="Arial" panose="020B0604020202020204" pitchFamily="34" charset="0"/>
              <a:buChar char="•"/>
            </a:pPr>
            <a:r>
              <a:rPr lang="en-GB" sz="2000" dirty="0">
                <a:solidFill>
                  <a:srgbClr val="002060"/>
                </a:solidFill>
              </a:rPr>
              <a:t>Personal –  You will have more responsibility, the learning styles will be different and you will make your own decisions</a:t>
            </a:r>
          </a:p>
          <a:p>
            <a:endParaRPr lang="en-GB" sz="2000" dirty="0">
              <a:solidFill>
                <a:srgbClr val="002060"/>
              </a:solidFill>
              <a:latin typeface="+mj-lt"/>
            </a:endParaRPr>
          </a:p>
        </p:txBody>
      </p:sp>
    </p:spTree>
    <p:extLst>
      <p:ext uri="{BB962C8B-B14F-4D97-AF65-F5344CB8AC3E}">
        <p14:creationId xmlns:p14="http://schemas.microsoft.com/office/powerpoint/2010/main" val="285847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65113054"/>
              </p:ext>
            </p:extLst>
          </p:nvPr>
        </p:nvGraphicFramePr>
        <p:xfrm>
          <a:off x="528811" y="1652530"/>
          <a:ext cx="11128610" cy="2981426"/>
        </p:xfrm>
        <a:graphic>
          <a:graphicData uri="http://schemas.openxmlformats.org/drawingml/2006/table">
            <a:tbl>
              <a:tblPr firstRow="1" bandRow="1">
                <a:tableStyleId>{5C22544A-7EE6-4342-B048-85BDC9FD1C3A}</a:tableStyleId>
              </a:tblPr>
              <a:tblGrid>
                <a:gridCol w="5139827">
                  <a:extLst>
                    <a:ext uri="{9D8B030D-6E8A-4147-A177-3AD203B41FA5}">
                      <a16:colId xmlns:a16="http://schemas.microsoft.com/office/drawing/2014/main" val="2035233943"/>
                    </a:ext>
                  </a:extLst>
                </a:gridCol>
                <a:gridCol w="832500">
                  <a:extLst>
                    <a:ext uri="{9D8B030D-6E8A-4147-A177-3AD203B41FA5}">
                      <a16:colId xmlns:a16="http://schemas.microsoft.com/office/drawing/2014/main" val="669732740"/>
                    </a:ext>
                  </a:extLst>
                </a:gridCol>
                <a:gridCol w="5156283">
                  <a:extLst>
                    <a:ext uri="{9D8B030D-6E8A-4147-A177-3AD203B41FA5}">
                      <a16:colId xmlns:a16="http://schemas.microsoft.com/office/drawing/2014/main" val="3390663682"/>
                    </a:ext>
                  </a:extLst>
                </a:gridCol>
              </a:tblGrid>
              <a:tr h="384700">
                <a:tc>
                  <a:txBody>
                    <a:bodyPr/>
                    <a:lstStyle/>
                    <a:p>
                      <a:pPr algn="ctr"/>
                      <a:r>
                        <a:rPr lang="en-GB" b="0" dirty="0">
                          <a:latin typeface="+mn-lt"/>
                        </a:rPr>
                        <a:t>A Sixth Form</a:t>
                      </a:r>
                    </a:p>
                  </a:txBody>
                  <a:tcPr/>
                </a:tc>
                <a:tc rowSpan="7">
                  <a:txBody>
                    <a:bodyPr/>
                    <a:lstStyle/>
                    <a:p>
                      <a:pPr algn="ctr"/>
                      <a:endParaRPr lang="en-GB" b="0" dirty="0">
                        <a:latin typeface="+mn-lt"/>
                      </a:endParaRPr>
                    </a:p>
                    <a:p>
                      <a:pPr algn="ctr"/>
                      <a:endParaRPr lang="en-GB" b="0" dirty="0">
                        <a:latin typeface="+mn-lt"/>
                      </a:endParaRPr>
                    </a:p>
                    <a:p>
                      <a:pPr algn="ctr"/>
                      <a:endParaRPr lang="en-GB" b="0" dirty="0">
                        <a:latin typeface="+mn-lt"/>
                      </a:endParaRPr>
                    </a:p>
                    <a:p>
                      <a:pPr algn="ctr"/>
                      <a:endParaRPr lang="en-GB" b="0" dirty="0">
                        <a:latin typeface="+mn-lt"/>
                      </a:endParaRPr>
                    </a:p>
                    <a:p>
                      <a:pPr algn="ctr"/>
                      <a:endParaRPr lang="en-GB" b="0" dirty="0">
                        <a:latin typeface="+mn-lt"/>
                      </a:endParaRPr>
                    </a:p>
                    <a:p>
                      <a:pPr algn="ctr"/>
                      <a:r>
                        <a:rPr lang="en-GB" b="0" dirty="0">
                          <a:latin typeface="+mn-lt"/>
                        </a:rPr>
                        <a:t>Vs</a:t>
                      </a:r>
                    </a:p>
                  </a:txBody>
                  <a:tcPr/>
                </a:tc>
                <a:tc>
                  <a:txBody>
                    <a:bodyPr/>
                    <a:lstStyle/>
                    <a:p>
                      <a:pPr algn="ctr"/>
                      <a:r>
                        <a:rPr lang="en-GB" b="0" dirty="0">
                          <a:latin typeface="+mn-lt"/>
                        </a:rPr>
                        <a:t>A</a:t>
                      </a:r>
                      <a:r>
                        <a:rPr lang="en-GB" b="0" baseline="0" dirty="0">
                          <a:latin typeface="+mn-lt"/>
                        </a:rPr>
                        <a:t> </a:t>
                      </a:r>
                      <a:r>
                        <a:rPr lang="en-GB" b="0" dirty="0">
                          <a:latin typeface="+mn-lt"/>
                        </a:rPr>
                        <a:t>College</a:t>
                      </a:r>
                    </a:p>
                  </a:txBody>
                  <a:tcPr/>
                </a:tc>
                <a:extLst>
                  <a:ext uri="{0D108BD9-81ED-4DB2-BD59-A6C34878D82A}">
                    <a16:rowId xmlns:a16="http://schemas.microsoft.com/office/drawing/2014/main" val="2792923852"/>
                  </a:ext>
                </a:extLst>
              </a:tr>
              <a:tr h="673226">
                <a:tc>
                  <a:txBody>
                    <a:bodyPr/>
                    <a:lstStyle/>
                    <a:p>
                      <a:r>
                        <a:rPr lang="en-GB" b="0" dirty="0">
                          <a:latin typeface="+mn-lt"/>
                        </a:rPr>
                        <a:t>Days</a:t>
                      </a:r>
                      <a:r>
                        <a:rPr lang="en-GB" b="0" baseline="0" dirty="0">
                          <a:latin typeface="+mn-lt"/>
                        </a:rPr>
                        <a:t> structured around a timetable, similar to a school day</a:t>
                      </a:r>
                      <a:endParaRPr lang="en-GB" b="0" dirty="0">
                        <a:latin typeface="+mn-lt"/>
                      </a:endParaRPr>
                    </a:p>
                  </a:txBody>
                  <a:tcPr/>
                </a:tc>
                <a:tc vMerge="1">
                  <a:txBody>
                    <a:bodyPr/>
                    <a:lstStyle/>
                    <a:p>
                      <a:endParaRPr lang="en-GB" dirty="0"/>
                    </a:p>
                  </a:txBody>
                  <a:tcPr/>
                </a:tc>
                <a:tc>
                  <a:txBody>
                    <a:bodyPr/>
                    <a:lstStyle/>
                    <a:p>
                      <a:pPr algn="l"/>
                      <a:r>
                        <a:rPr lang="en-GB" b="0" dirty="0">
                          <a:latin typeface="+mn-lt"/>
                        </a:rPr>
                        <a:t>Students treated</a:t>
                      </a:r>
                      <a:r>
                        <a:rPr lang="en-GB" b="0" baseline="0" dirty="0">
                          <a:latin typeface="+mn-lt"/>
                        </a:rPr>
                        <a:t> as young adults and given more responsibility for themselves and their studies</a:t>
                      </a:r>
                      <a:endParaRPr lang="en-GB" b="0" dirty="0">
                        <a:latin typeface="+mn-lt"/>
                      </a:endParaRPr>
                    </a:p>
                  </a:txBody>
                  <a:tcPr/>
                </a:tc>
                <a:extLst>
                  <a:ext uri="{0D108BD9-81ED-4DB2-BD59-A6C34878D82A}">
                    <a16:rowId xmlns:a16="http://schemas.microsoft.com/office/drawing/2014/main" val="2961073773"/>
                  </a:ext>
                </a:extLst>
              </a:tr>
              <a:tr h="384700">
                <a:tc>
                  <a:txBody>
                    <a:bodyPr/>
                    <a:lstStyle/>
                    <a:p>
                      <a:r>
                        <a:rPr lang="en-GB" b="0" dirty="0">
                          <a:latin typeface="+mn-lt"/>
                        </a:rPr>
                        <a:t>Surrounded by students</a:t>
                      </a:r>
                      <a:r>
                        <a:rPr lang="en-GB" b="0" baseline="0" dirty="0">
                          <a:latin typeface="+mn-lt"/>
                        </a:rPr>
                        <a:t> aged </a:t>
                      </a:r>
                      <a:r>
                        <a:rPr lang="en-GB" b="0" dirty="0">
                          <a:latin typeface="+mn-lt"/>
                        </a:rPr>
                        <a:t>16-18 </a:t>
                      </a:r>
                    </a:p>
                  </a:txBody>
                  <a:tcPr/>
                </a:tc>
                <a:tc vMerge="1">
                  <a:txBody>
                    <a:bodyPr/>
                    <a:lstStyle/>
                    <a:p>
                      <a:endParaRPr lang="en-GB" dirty="0"/>
                    </a:p>
                  </a:txBody>
                  <a:tcPr/>
                </a:tc>
                <a:tc>
                  <a:txBody>
                    <a:bodyPr/>
                    <a:lstStyle/>
                    <a:p>
                      <a:pPr algn="l"/>
                      <a:r>
                        <a:rPr lang="en-GB" b="0" dirty="0">
                          <a:latin typeface="+mn-lt"/>
                        </a:rPr>
                        <a:t>Surrounded by students 16+</a:t>
                      </a:r>
                    </a:p>
                  </a:txBody>
                  <a:tcPr/>
                </a:tc>
                <a:extLst>
                  <a:ext uri="{0D108BD9-81ED-4DB2-BD59-A6C34878D82A}">
                    <a16:rowId xmlns:a16="http://schemas.microsoft.com/office/drawing/2014/main" val="333913606"/>
                  </a:ext>
                </a:extLst>
              </a:tr>
              <a:tr h="384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mn-lt"/>
                        </a:rPr>
                        <a:t>Full timetable</a:t>
                      </a:r>
                      <a:r>
                        <a:rPr lang="en-GB" b="0" baseline="0" dirty="0">
                          <a:latin typeface="+mn-lt"/>
                        </a:rPr>
                        <a:t> </a:t>
                      </a:r>
                      <a:endParaRPr lang="en-GB" b="0" dirty="0">
                        <a:latin typeface="+mn-lt"/>
                      </a:endParaRPr>
                    </a:p>
                  </a:txBody>
                  <a:tcPr/>
                </a:tc>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mn-lt"/>
                        </a:rPr>
                        <a:t>3/4  Days a week timetable</a:t>
                      </a:r>
                    </a:p>
                  </a:txBody>
                  <a:tcPr/>
                </a:tc>
                <a:extLst>
                  <a:ext uri="{0D108BD9-81ED-4DB2-BD59-A6C34878D82A}">
                    <a16:rowId xmlns:a16="http://schemas.microsoft.com/office/drawing/2014/main" val="375485688"/>
                  </a:ext>
                </a:extLst>
              </a:tr>
              <a:tr h="384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mn-lt"/>
                        </a:rPr>
                        <a:t>Study</a:t>
                      </a:r>
                      <a:r>
                        <a:rPr lang="en-GB" b="0" baseline="0" dirty="0">
                          <a:latin typeface="+mn-lt"/>
                        </a:rPr>
                        <a:t> 3 subjects</a:t>
                      </a:r>
                      <a:endParaRPr lang="en-GB" b="0" dirty="0">
                        <a:latin typeface="+mn-lt"/>
                      </a:endParaRPr>
                    </a:p>
                  </a:txBody>
                  <a:tcPr/>
                </a:tc>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mn-lt"/>
                        </a:rPr>
                        <a:t>Study</a:t>
                      </a:r>
                      <a:r>
                        <a:rPr lang="en-GB" b="0" baseline="0" dirty="0">
                          <a:latin typeface="+mn-lt"/>
                        </a:rPr>
                        <a:t> 1 Core Subject</a:t>
                      </a:r>
                      <a:endParaRPr lang="en-GB" b="0" dirty="0">
                        <a:latin typeface="+mn-lt"/>
                      </a:endParaRPr>
                    </a:p>
                  </a:txBody>
                  <a:tcPr/>
                </a:tc>
                <a:extLst>
                  <a:ext uri="{0D108BD9-81ED-4DB2-BD59-A6C34878D82A}">
                    <a16:rowId xmlns:a16="http://schemas.microsoft.com/office/drawing/2014/main" val="1776227848"/>
                  </a:ext>
                </a:extLst>
              </a:tr>
              <a:tr h="384700">
                <a:tc>
                  <a:txBody>
                    <a:bodyPr/>
                    <a:lstStyle/>
                    <a:p>
                      <a:endParaRPr lang="en-GB" b="0" dirty="0">
                        <a:latin typeface="+mn-lt"/>
                      </a:endParaRPr>
                    </a:p>
                  </a:txBody>
                  <a:tcPr/>
                </a:tc>
                <a:tc vMerge="1">
                  <a:txBody>
                    <a:bodyPr/>
                    <a:lstStyle/>
                    <a:p>
                      <a:pPr algn="ctr"/>
                      <a:endParaRPr lang="en-GB" dirty="0"/>
                    </a:p>
                  </a:txBody>
                  <a:tcPr/>
                </a:tc>
                <a:tc>
                  <a:txBody>
                    <a:bodyPr/>
                    <a:lstStyle/>
                    <a:p>
                      <a:endParaRPr lang="en-GB" b="0" dirty="0">
                        <a:latin typeface="+mn-lt"/>
                      </a:endParaRPr>
                    </a:p>
                  </a:txBody>
                  <a:tcPr/>
                </a:tc>
                <a:extLst>
                  <a:ext uri="{0D108BD9-81ED-4DB2-BD59-A6C34878D82A}">
                    <a16:rowId xmlns:a16="http://schemas.microsoft.com/office/drawing/2014/main" val="210636172"/>
                  </a:ext>
                </a:extLst>
              </a:tr>
              <a:tr h="384700">
                <a:tc>
                  <a:txBody>
                    <a:bodyPr/>
                    <a:lstStyle/>
                    <a:p>
                      <a:endParaRPr lang="en-GB" b="0" dirty="0">
                        <a:latin typeface="+mn-lt"/>
                      </a:endParaRPr>
                    </a:p>
                  </a:txBody>
                  <a:tcPr/>
                </a:tc>
                <a:tc vMerge="1">
                  <a:txBody>
                    <a:bodyPr/>
                    <a:lstStyle/>
                    <a:p>
                      <a:pPr algn="ctr"/>
                      <a:endParaRPr lang="en-GB" b="0" dirty="0">
                        <a:latin typeface="+mn-lt"/>
                      </a:endParaRPr>
                    </a:p>
                  </a:txBody>
                  <a:tcPr/>
                </a:tc>
                <a:tc>
                  <a:txBody>
                    <a:bodyPr/>
                    <a:lstStyle/>
                    <a:p>
                      <a:endParaRPr lang="en-GB" b="0" dirty="0">
                        <a:latin typeface="+mn-lt"/>
                      </a:endParaRPr>
                    </a:p>
                  </a:txBody>
                  <a:tcPr/>
                </a:tc>
                <a:extLst>
                  <a:ext uri="{0D108BD9-81ED-4DB2-BD59-A6C34878D82A}">
                    <a16:rowId xmlns:a16="http://schemas.microsoft.com/office/drawing/2014/main" val="3450329994"/>
                  </a:ext>
                </a:extLst>
              </a:tr>
            </a:tbl>
          </a:graphicData>
        </a:graphic>
      </p:graphicFrame>
      <p:sp>
        <p:nvSpPr>
          <p:cNvPr id="5" name="Rectangle 4"/>
          <p:cNvSpPr/>
          <p:nvPr/>
        </p:nvSpPr>
        <p:spPr>
          <a:xfrm>
            <a:off x="4279131" y="545202"/>
            <a:ext cx="3611694" cy="769441"/>
          </a:xfrm>
          <a:prstGeom prst="rect">
            <a:avLst/>
          </a:prstGeom>
        </p:spPr>
        <p:txBody>
          <a:bodyPr wrap="none">
            <a:spAutoFit/>
          </a:bodyPr>
          <a:lstStyle/>
          <a:p>
            <a:r>
              <a:rPr lang="en-US" sz="4400" b="1" u="sng" dirty="0">
                <a:solidFill>
                  <a:srgbClr val="002060"/>
                </a:solidFill>
              </a:rPr>
              <a:t>How to Decide</a:t>
            </a:r>
          </a:p>
        </p:txBody>
      </p:sp>
    </p:spTree>
    <p:extLst>
      <p:ext uri="{BB962C8B-B14F-4D97-AF65-F5344CB8AC3E}">
        <p14:creationId xmlns:p14="http://schemas.microsoft.com/office/powerpoint/2010/main" val="277742986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u="sng" dirty="0">
                <a:solidFill>
                  <a:srgbClr val="002060"/>
                </a:solidFill>
                <a:latin typeface="Arial" panose="020B0604020202020204" pitchFamily="34" charset="0"/>
                <a:cs typeface="Arial" panose="020B0604020202020204" pitchFamily="34" charset="0"/>
              </a:rPr>
              <a:t>Life at TEC</a:t>
            </a:r>
            <a:br>
              <a:rPr lang="en-US" sz="4000" b="1" u="sng" dirty="0">
                <a:solidFill>
                  <a:srgbClr val="002060"/>
                </a:solidFill>
                <a:latin typeface="Arial" panose="020B0604020202020204" pitchFamily="34" charset="0"/>
                <a:cs typeface="Arial" panose="020B0604020202020204" pitchFamily="34" charset="0"/>
              </a:rPr>
            </a:br>
            <a:endParaRPr lang="en-GB" sz="4000" b="1" u="sng" dirty="0">
              <a:solidFill>
                <a:srgbClr val="002060"/>
              </a:solidFill>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half" idx="1"/>
          </p:nvPr>
        </p:nvPicPr>
        <p:blipFill>
          <a:blip r:embed="rId3"/>
          <a:stretch>
            <a:fillRect/>
          </a:stretch>
        </p:blipFill>
        <p:spPr>
          <a:xfrm>
            <a:off x="1536316" y="1220265"/>
            <a:ext cx="2014772" cy="1512752"/>
          </a:xfrm>
          <a:prstGeom prst="rect">
            <a:avLst/>
          </a:prstGeom>
        </p:spPr>
      </p:pic>
      <p:sp>
        <p:nvSpPr>
          <p:cNvPr id="7" name="Content Placeholder 6"/>
          <p:cNvSpPr>
            <a:spLocks noGrp="1"/>
          </p:cNvSpPr>
          <p:nvPr>
            <p:ph sz="half" idx="2"/>
          </p:nvPr>
        </p:nvSpPr>
        <p:spPr>
          <a:xfrm>
            <a:off x="5504761" y="1277958"/>
            <a:ext cx="6687239" cy="4010140"/>
          </a:xfrm>
        </p:spPr>
        <p:txBody>
          <a:bodyPr>
            <a:noAutofit/>
          </a:bodyPr>
          <a:lstStyle/>
          <a:p>
            <a:pPr marL="0" indent="0">
              <a:buNone/>
            </a:pPr>
            <a:r>
              <a:rPr lang="en-GB" b="1" dirty="0">
                <a:solidFill>
                  <a:srgbClr val="002060"/>
                </a:solidFill>
                <a:latin typeface="Helvetica Neue Condensed" charset="0"/>
                <a:ea typeface="Helvetica Neue Condensed" charset="0"/>
                <a:cs typeface="Helvetica Neue Condensed" charset="0"/>
              </a:rPr>
              <a:t>Image </a:t>
            </a:r>
            <a:r>
              <a:rPr lang="mr-IN" b="1" dirty="0">
                <a:solidFill>
                  <a:srgbClr val="002060"/>
                </a:solidFill>
                <a:latin typeface="Helvetica Neue Condensed" charset="0"/>
                <a:ea typeface="Helvetica Neue Condensed" charset="0"/>
                <a:cs typeface="Helvetica Neue Condensed" charset="0"/>
              </a:rPr>
              <a:t>–</a:t>
            </a:r>
            <a:r>
              <a:rPr lang="en-GB" b="1" dirty="0">
                <a:solidFill>
                  <a:srgbClr val="002060"/>
                </a:solidFill>
                <a:latin typeface="Helvetica Neue Condensed" charset="0"/>
                <a:ea typeface="Helvetica Neue Condensed" charset="0"/>
                <a:cs typeface="Helvetica Neue Condensed" charset="0"/>
              </a:rPr>
              <a:t> Hair and Beauty Salon</a:t>
            </a:r>
            <a:br>
              <a:rPr lang="en-GB" b="1" dirty="0">
                <a:solidFill>
                  <a:srgbClr val="002060"/>
                </a:solidFill>
                <a:latin typeface="Helvetica Neue Condensed" charset="0"/>
                <a:ea typeface="Helvetica Neue Condensed" charset="0"/>
                <a:cs typeface="Helvetica Neue Condensed" charset="0"/>
              </a:rPr>
            </a:br>
            <a:br>
              <a:rPr lang="en-GB" b="1" dirty="0">
                <a:solidFill>
                  <a:srgbClr val="002060"/>
                </a:solidFill>
                <a:latin typeface="Helvetica Neue Condensed" charset="0"/>
                <a:ea typeface="Helvetica Neue Condensed" charset="0"/>
                <a:cs typeface="Helvetica Neue Condensed" charset="0"/>
              </a:rPr>
            </a:br>
            <a:r>
              <a:rPr lang="en-GB" b="1" dirty="0">
                <a:solidFill>
                  <a:srgbClr val="002060"/>
                </a:solidFill>
                <a:latin typeface="Helvetica Neue Condensed" charset="0"/>
                <a:ea typeface="Helvetica Neue Condensed" charset="0"/>
                <a:cs typeface="Helvetica Neue Condensed" charset="0"/>
              </a:rPr>
              <a:t>Nineteen09 Restaurant </a:t>
            </a:r>
            <a:br>
              <a:rPr lang="en-GB" b="1" dirty="0">
                <a:solidFill>
                  <a:srgbClr val="002060"/>
                </a:solidFill>
                <a:latin typeface="Helvetica Neue Condensed" charset="0"/>
                <a:ea typeface="Helvetica Neue Condensed" charset="0"/>
                <a:cs typeface="Helvetica Neue Condensed" charset="0"/>
              </a:rPr>
            </a:br>
            <a:br>
              <a:rPr lang="en-GB" b="1" dirty="0">
                <a:solidFill>
                  <a:srgbClr val="002060"/>
                </a:solidFill>
                <a:latin typeface="Helvetica Neue Condensed" charset="0"/>
                <a:ea typeface="Helvetica Neue Condensed" charset="0"/>
                <a:cs typeface="Helvetica Neue Condensed" charset="0"/>
              </a:rPr>
            </a:br>
            <a:r>
              <a:rPr lang="en-GB" b="1" dirty="0">
                <a:solidFill>
                  <a:srgbClr val="002060"/>
                </a:solidFill>
                <a:latin typeface="Helvetica Neue Condensed" charset="0"/>
                <a:ea typeface="Helvetica Neue Condensed" charset="0"/>
                <a:cs typeface="Helvetica Neue Condensed" charset="0"/>
              </a:rPr>
              <a:t>Waves refectory </a:t>
            </a:r>
            <a:br>
              <a:rPr lang="en-GB" b="1" dirty="0">
                <a:solidFill>
                  <a:srgbClr val="002060"/>
                </a:solidFill>
                <a:latin typeface="Helvetica Neue Condensed" charset="0"/>
                <a:ea typeface="Helvetica Neue Condensed" charset="0"/>
                <a:cs typeface="Helvetica Neue Condensed" charset="0"/>
              </a:rPr>
            </a:br>
            <a:br>
              <a:rPr lang="en-GB" b="1" dirty="0">
                <a:solidFill>
                  <a:srgbClr val="002060"/>
                </a:solidFill>
                <a:latin typeface="Helvetica Neue Condensed" charset="0"/>
                <a:ea typeface="Helvetica Neue Condensed" charset="0"/>
                <a:cs typeface="Helvetica Neue Condensed" charset="0"/>
              </a:rPr>
            </a:br>
            <a:r>
              <a:rPr lang="en-GB" b="1" dirty="0">
                <a:solidFill>
                  <a:srgbClr val="002060"/>
                </a:solidFill>
                <a:latin typeface="Helvetica Neue Condensed" charset="0"/>
                <a:ea typeface="Helvetica Neue Condensed" charset="0"/>
                <a:cs typeface="Helvetica Neue Condensed" charset="0"/>
              </a:rPr>
              <a:t>Competitions/Fundraisers </a:t>
            </a:r>
            <a:br>
              <a:rPr lang="en-GB" b="1" dirty="0">
                <a:solidFill>
                  <a:srgbClr val="002060"/>
                </a:solidFill>
                <a:latin typeface="Helvetica Neue Condensed" charset="0"/>
                <a:ea typeface="Helvetica Neue Condensed" charset="0"/>
                <a:cs typeface="Helvetica Neue Condensed" charset="0"/>
              </a:rPr>
            </a:br>
            <a:br>
              <a:rPr lang="en-GB" b="1" dirty="0">
                <a:solidFill>
                  <a:srgbClr val="002060"/>
                </a:solidFill>
                <a:latin typeface="Helvetica Neue Condensed" charset="0"/>
                <a:ea typeface="Helvetica Neue Condensed" charset="0"/>
                <a:cs typeface="Helvetica Neue Condensed" charset="0"/>
              </a:rPr>
            </a:br>
            <a:r>
              <a:rPr lang="en-GB" b="1" dirty="0">
                <a:solidFill>
                  <a:srgbClr val="002060"/>
                </a:solidFill>
                <a:latin typeface="Helvetica Neue Condensed" charset="0"/>
                <a:ea typeface="Helvetica Neue Condensed" charset="0"/>
                <a:cs typeface="Helvetica Neue Condensed" charset="0"/>
              </a:rPr>
              <a:t>Performances &amp; exhibitions</a:t>
            </a:r>
            <a:endParaRPr lang="en-GB" dirty="0"/>
          </a:p>
        </p:txBody>
      </p:sp>
      <p:pic>
        <p:nvPicPr>
          <p:cNvPr id="6" name="Picture 5"/>
          <p:cNvPicPr>
            <a:picLocks noChangeAspect="1"/>
          </p:cNvPicPr>
          <p:nvPr/>
        </p:nvPicPr>
        <p:blipFill>
          <a:blip r:embed="rId4"/>
          <a:stretch>
            <a:fillRect/>
          </a:stretch>
        </p:blipFill>
        <p:spPr>
          <a:xfrm>
            <a:off x="1426158" y="3353751"/>
            <a:ext cx="2235088" cy="1693064"/>
          </a:xfrm>
          <a:prstGeom prst="rect">
            <a:avLst/>
          </a:prstGeom>
        </p:spPr>
      </p:pic>
    </p:spTree>
    <p:extLst>
      <p:ext uri="{BB962C8B-B14F-4D97-AF65-F5344CB8AC3E}">
        <p14:creationId xmlns:p14="http://schemas.microsoft.com/office/powerpoint/2010/main" val="403875021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59453" y="217504"/>
            <a:ext cx="8336920" cy="10796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dirty="0">
                <a:solidFill>
                  <a:srgbClr val="002060"/>
                </a:solidFill>
                <a:latin typeface="+mn-lt"/>
                <a:ea typeface="Helvetica Neue Condensed" charset="0"/>
                <a:cs typeface="Helvetica Neue Condensed" charset="0"/>
              </a:rPr>
              <a:t>Support at Scarborough TEC</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059" y="1913844"/>
            <a:ext cx="3542726" cy="2787841"/>
          </a:xfrm>
          <a:prstGeom prst="rect">
            <a:avLst/>
          </a:prstGeom>
        </p:spPr>
      </p:pic>
      <p:sp>
        <p:nvSpPr>
          <p:cNvPr id="5" name="TextBox 4"/>
          <p:cNvSpPr txBox="1"/>
          <p:nvPr/>
        </p:nvSpPr>
        <p:spPr>
          <a:xfrm>
            <a:off x="5019848" y="1753845"/>
            <a:ext cx="6191816" cy="2739211"/>
          </a:xfrm>
          <a:prstGeom prst="rect">
            <a:avLst/>
          </a:prstGeom>
          <a:noFill/>
        </p:spPr>
        <p:txBody>
          <a:bodyPr wrap="square" rtlCol="0">
            <a:spAutoFit/>
          </a:bodyPr>
          <a:lstStyle/>
          <a:p>
            <a:r>
              <a:rPr lang="en-US" b="1" u="sng" dirty="0">
                <a:solidFill>
                  <a:srgbClr val="002060"/>
                </a:solidFill>
                <a:effectLst>
                  <a:outerShdw blurRad="38100" dist="38100" dir="2700000" algn="tl">
                    <a:srgbClr val="000000">
                      <a:alpha val="43137"/>
                    </a:srgbClr>
                  </a:outerShdw>
                </a:effectLst>
              </a:rPr>
              <a:t> </a:t>
            </a:r>
          </a:p>
          <a:p>
            <a:pPr marL="285750" indent="-285750">
              <a:buFont typeface="Arial" panose="020B0604020202020204" pitchFamily="34" charset="0"/>
              <a:buChar char="•"/>
            </a:pPr>
            <a:r>
              <a:rPr lang="en-US" sz="2200" dirty="0">
                <a:solidFill>
                  <a:srgbClr val="002060"/>
                </a:solidFill>
              </a:rPr>
              <a:t>16-19 Bursary Scheme to help with your studies </a:t>
            </a:r>
          </a:p>
          <a:p>
            <a:pPr marL="285750" indent="-285750">
              <a:buFont typeface="Arial" panose="020B0604020202020204" pitchFamily="34" charset="0"/>
              <a:buChar char="•"/>
            </a:pPr>
            <a:r>
              <a:rPr lang="en-US" sz="2200" dirty="0">
                <a:solidFill>
                  <a:srgbClr val="002060"/>
                </a:solidFill>
              </a:rPr>
              <a:t>16-19 Discretionary Student Support Fund </a:t>
            </a:r>
          </a:p>
          <a:p>
            <a:pPr marL="285750" indent="-285750">
              <a:buFont typeface="Arial" panose="020B0604020202020204" pitchFamily="34" charset="0"/>
              <a:buChar char="•"/>
            </a:pPr>
            <a:r>
              <a:rPr lang="en-US" sz="2200" dirty="0">
                <a:solidFill>
                  <a:srgbClr val="002060"/>
                </a:solidFill>
              </a:rPr>
              <a:t>Childcare support is available, if required</a:t>
            </a:r>
          </a:p>
          <a:p>
            <a:pPr marL="285750" indent="-285750">
              <a:buFont typeface="Arial" panose="020B0604020202020204" pitchFamily="34" charset="0"/>
              <a:buChar char="•"/>
            </a:pPr>
            <a:r>
              <a:rPr lang="en-US" sz="2200" dirty="0">
                <a:solidFill>
                  <a:srgbClr val="002060"/>
                </a:solidFill>
              </a:rPr>
              <a:t>Careers Advice</a:t>
            </a:r>
          </a:p>
          <a:p>
            <a:pPr marL="285750" indent="-285750">
              <a:buFont typeface="Arial" panose="020B0604020202020204" pitchFamily="34" charset="0"/>
              <a:buChar char="•"/>
            </a:pPr>
            <a:r>
              <a:rPr lang="en-US" sz="2200" dirty="0">
                <a:solidFill>
                  <a:srgbClr val="002060"/>
                </a:solidFill>
              </a:rPr>
              <a:t>Success Coaches</a:t>
            </a:r>
          </a:p>
          <a:p>
            <a:pPr marL="285750" indent="-285750">
              <a:buFont typeface="Arial" panose="020B0604020202020204" pitchFamily="34" charset="0"/>
              <a:buChar char="•"/>
            </a:pPr>
            <a:r>
              <a:rPr lang="en-US" sz="2200" dirty="0">
                <a:solidFill>
                  <a:srgbClr val="002060"/>
                </a:solidFill>
              </a:rPr>
              <a:t>Learning Support Practitioners</a:t>
            </a:r>
          </a:p>
          <a:p>
            <a:pPr marL="285750" indent="-285750">
              <a:buFont typeface="Arial" panose="020B0604020202020204" pitchFamily="34" charset="0"/>
              <a:buChar char="•"/>
            </a:pPr>
            <a:r>
              <a:rPr lang="en-US" sz="2200" dirty="0">
                <a:solidFill>
                  <a:srgbClr val="002060"/>
                </a:solidFill>
              </a:rPr>
              <a:t>Well Being in Mind Team – NHS </a:t>
            </a:r>
            <a:endParaRPr lang="en-GB" sz="2200" dirty="0">
              <a:solidFill>
                <a:srgbClr val="002060"/>
              </a:solidFill>
            </a:endParaRPr>
          </a:p>
        </p:txBody>
      </p:sp>
    </p:spTree>
    <p:extLst>
      <p:ext uri="{BB962C8B-B14F-4D97-AF65-F5344CB8AC3E}">
        <p14:creationId xmlns:p14="http://schemas.microsoft.com/office/powerpoint/2010/main" val="1839432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9A99F11-4E87-4B07-9ACC-18A03786A897}"/>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5" name="Round Diagonal Corner Rectangle 4">
            <a:extLst>
              <a:ext uri="{FF2B5EF4-FFF2-40B4-BE49-F238E27FC236}">
                <a16:creationId xmlns:a16="http://schemas.microsoft.com/office/drawing/2014/main" id="{F22660B0-890D-4DCA-9B34-B7474E3077A4}"/>
              </a:ext>
            </a:extLst>
          </p:cNvPr>
          <p:cNvSpPr/>
          <p:nvPr/>
        </p:nvSpPr>
        <p:spPr>
          <a:xfrm>
            <a:off x="762001" y="803325"/>
            <a:ext cx="3004723" cy="423068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Bef>
                <a:spcPct val="0"/>
              </a:spcBef>
              <a:spcAft>
                <a:spcPts val="600"/>
              </a:spcAft>
            </a:pPr>
            <a:r>
              <a:rPr lang="en-US" sz="4400" b="1" dirty="0">
                <a:solidFill>
                  <a:schemeClr val="tx1"/>
                </a:solidFill>
                <a:latin typeface="+mj-lt"/>
                <a:ea typeface="+mj-ea"/>
                <a:cs typeface="+mj-cs"/>
              </a:rPr>
              <a:t>Support for Students</a:t>
            </a:r>
          </a:p>
        </p:txBody>
      </p:sp>
      <p:grpSp>
        <p:nvGrpSpPr>
          <p:cNvPr id="6" name="Group 5">
            <a:extLst>
              <a:ext uri="{FF2B5EF4-FFF2-40B4-BE49-F238E27FC236}">
                <a16:creationId xmlns:a16="http://schemas.microsoft.com/office/drawing/2014/main" id="{BAE77477-9FA0-4667-AAD1-DB647D869109}"/>
              </a:ext>
            </a:extLst>
          </p:cNvPr>
          <p:cNvGrpSpPr/>
          <p:nvPr/>
        </p:nvGrpSpPr>
        <p:grpSpPr>
          <a:xfrm>
            <a:off x="4229392" y="976122"/>
            <a:ext cx="2256107" cy="1353664"/>
            <a:chOff x="0" y="443740"/>
            <a:chExt cx="2256107" cy="1353664"/>
          </a:xfrm>
        </p:grpSpPr>
        <p:sp>
          <p:nvSpPr>
            <p:cNvPr id="7" name="Rectangle 6">
              <a:extLst>
                <a:ext uri="{FF2B5EF4-FFF2-40B4-BE49-F238E27FC236}">
                  <a16:creationId xmlns:a16="http://schemas.microsoft.com/office/drawing/2014/main" id="{A269E8AC-0205-4145-9009-10DF2F63531B}"/>
                </a:ext>
              </a:extLst>
            </p:cNvPr>
            <p:cNvSpPr/>
            <p:nvPr/>
          </p:nvSpPr>
          <p:spPr>
            <a:xfrm>
              <a:off x="0" y="443740"/>
              <a:ext cx="2256107" cy="1353664"/>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406DE790-C7D7-442C-A59C-4B3823BD0866}"/>
                </a:ext>
              </a:extLst>
            </p:cNvPr>
            <p:cNvSpPr txBox="1"/>
            <p:nvPr/>
          </p:nvSpPr>
          <p:spPr>
            <a:xfrm>
              <a:off x="0" y="443740"/>
              <a:ext cx="2256107" cy="13536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In class support – 1:1 or shared</a:t>
              </a:r>
            </a:p>
          </p:txBody>
        </p:sp>
      </p:grpSp>
      <p:grpSp>
        <p:nvGrpSpPr>
          <p:cNvPr id="9" name="Group 8">
            <a:extLst>
              <a:ext uri="{FF2B5EF4-FFF2-40B4-BE49-F238E27FC236}">
                <a16:creationId xmlns:a16="http://schemas.microsoft.com/office/drawing/2014/main" id="{C20E856B-50D4-4F41-AE12-F9981FED5191}"/>
              </a:ext>
            </a:extLst>
          </p:cNvPr>
          <p:cNvGrpSpPr/>
          <p:nvPr/>
        </p:nvGrpSpPr>
        <p:grpSpPr>
          <a:xfrm>
            <a:off x="6743992" y="976122"/>
            <a:ext cx="2256107" cy="1353664"/>
            <a:chOff x="2495796" y="401533"/>
            <a:chExt cx="2256107" cy="1353664"/>
          </a:xfrm>
        </p:grpSpPr>
        <p:sp>
          <p:nvSpPr>
            <p:cNvPr id="10" name="Rectangle 9">
              <a:extLst>
                <a:ext uri="{FF2B5EF4-FFF2-40B4-BE49-F238E27FC236}">
                  <a16:creationId xmlns:a16="http://schemas.microsoft.com/office/drawing/2014/main" id="{3BE6A849-5904-4667-A202-793EE9186C0C}"/>
                </a:ext>
              </a:extLst>
            </p:cNvPr>
            <p:cNvSpPr/>
            <p:nvPr/>
          </p:nvSpPr>
          <p:spPr>
            <a:xfrm>
              <a:off x="2495796" y="401533"/>
              <a:ext cx="2256107" cy="1353664"/>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id="{48C8848B-6C4C-43B3-B5DA-10AF586217F1}"/>
                </a:ext>
              </a:extLst>
            </p:cNvPr>
            <p:cNvSpPr txBox="1"/>
            <p:nvPr/>
          </p:nvSpPr>
          <p:spPr>
            <a:xfrm>
              <a:off x="2495796" y="401533"/>
              <a:ext cx="2256107" cy="13536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Support in social times for higher needs students.</a:t>
              </a:r>
            </a:p>
          </p:txBody>
        </p:sp>
      </p:grpSp>
      <p:grpSp>
        <p:nvGrpSpPr>
          <p:cNvPr id="12" name="Group 11">
            <a:extLst>
              <a:ext uri="{FF2B5EF4-FFF2-40B4-BE49-F238E27FC236}">
                <a16:creationId xmlns:a16="http://schemas.microsoft.com/office/drawing/2014/main" id="{D368CBF8-6466-4214-A080-B73AD78608C0}"/>
              </a:ext>
            </a:extLst>
          </p:cNvPr>
          <p:cNvGrpSpPr/>
          <p:nvPr/>
        </p:nvGrpSpPr>
        <p:grpSpPr>
          <a:xfrm>
            <a:off x="9258592" y="976122"/>
            <a:ext cx="2286097" cy="1353664"/>
            <a:chOff x="4933445" y="443740"/>
            <a:chExt cx="2286097" cy="1353664"/>
          </a:xfrm>
        </p:grpSpPr>
        <p:sp>
          <p:nvSpPr>
            <p:cNvPr id="13" name="Rectangle 12">
              <a:extLst>
                <a:ext uri="{FF2B5EF4-FFF2-40B4-BE49-F238E27FC236}">
                  <a16:creationId xmlns:a16="http://schemas.microsoft.com/office/drawing/2014/main" id="{468D044D-5782-4DCF-95C7-DE932FCD8287}"/>
                </a:ext>
              </a:extLst>
            </p:cNvPr>
            <p:cNvSpPr/>
            <p:nvPr/>
          </p:nvSpPr>
          <p:spPr>
            <a:xfrm>
              <a:off x="4963435" y="443740"/>
              <a:ext cx="2256107" cy="1353664"/>
            </a:xfrm>
            <a:prstGeom prst="rect">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68CC0221-087C-4914-804F-3DE2093765F2}"/>
                </a:ext>
              </a:extLst>
            </p:cNvPr>
            <p:cNvSpPr txBox="1"/>
            <p:nvPr/>
          </p:nvSpPr>
          <p:spPr>
            <a:xfrm>
              <a:off x="4933445" y="443740"/>
              <a:ext cx="2256107" cy="13536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Study skills drop-in sessions – for students needing extra guidance.</a:t>
              </a:r>
            </a:p>
          </p:txBody>
        </p:sp>
      </p:grpSp>
      <p:grpSp>
        <p:nvGrpSpPr>
          <p:cNvPr id="15" name="Group 14">
            <a:extLst>
              <a:ext uri="{FF2B5EF4-FFF2-40B4-BE49-F238E27FC236}">
                <a16:creationId xmlns:a16="http://schemas.microsoft.com/office/drawing/2014/main" id="{FAEC3911-EC28-4D6F-81AB-1257CE00B312}"/>
              </a:ext>
            </a:extLst>
          </p:cNvPr>
          <p:cNvGrpSpPr/>
          <p:nvPr/>
        </p:nvGrpSpPr>
        <p:grpSpPr>
          <a:xfrm>
            <a:off x="4229391" y="2761136"/>
            <a:ext cx="2256107" cy="1353664"/>
            <a:chOff x="1240858" y="2023015"/>
            <a:chExt cx="2256107" cy="1353664"/>
          </a:xfrm>
        </p:grpSpPr>
        <p:sp>
          <p:nvSpPr>
            <p:cNvPr id="16" name="Rectangle 15">
              <a:extLst>
                <a:ext uri="{FF2B5EF4-FFF2-40B4-BE49-F238E27FC236}">
                  <a16:creationId xmlns:a16="http://schemas.microsoft.com/office/drawing/2014/main" id="{E103186E-30E0-4CFD-8C3A-F97A203EB5C3}"/>
                </a:ext>
              </a:extLst>
            </p:cNvPr>
            <p:cNvSpPr/>
            <p:nvPr/>
          </p:nvSpPr>
          <p:spPr>
            <a:xfrm>
              <a:off x="1240858" y="2023015"/>
              <a:ext cx="2256107" cy="1353664"/>
            </a:xfrm>
            <a:prstGeom prst="rect">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7" name="TextBox 16">
              <a:extLst>
                <a:ext uri="{FF2B5EF4-FFF2-40B4-BE49-F238E27FC236}">
                  <a16:creationId xmlns:a16="http://schemas.microsoft.com/office/drawing/2014/main" id="{C7EAA8B1-A359-4F70-A609-D7FB79B8C5C4}"/>
                </a:ext>
              </a:extLst>
            </p:cNvPr>
            <p:cNvSpPr txBox="1"/>
            <p:nvPr/>
          </p:nvSpPr>
          <p:spPr>
            <a:xfrm>
              <a:off x="1240858" y="2023015"/>
              <a:ext cx="2256107" cy="13536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Support plans written using EHCPs.</a:t>
              </a:r>
            </a:p>
          </p:txBody>
        </p:sp>
      </p:grpSp>
      <p:grpSp>
        <p:nvGrpSpPr>
          <p:cNvPr id="18" name="Group 17">
            <a:extLst>
              <a:ext uri="{FF2B5EF4-FFF2-40B4-BE49-F238E27FC236}">
                <a16:creationId xmlns:a16="http://schemas.microsoft.com/office/drawing/2014/main" id="{36B8ED2B-79BC-4963-ACB7-37DD9ECF37FA}"/>
              </a:ext>
            </a:extLst>
          </p:cNvPr>
          <p:cNvGrpSpPr/>
          <p:nvPr/>
        </p:nvGrpSpPr>
        <p:grpSpPr>
          <a:xfrm>
            <a:off x="6948165" y="2752168"/>
            <a:ext cx="2256107" cy="1353664"/>
            <a:chOff x="3722576" y="2023015"/>
            <a:chExt cx="2256107" cy="1353664"/>
          </a:xfrm>
        </p:grpSpPr>
        <p:sp>
          <p:nvSpPr>
            <p:cNvPr id="19" name="Rectangle 18">
              <a:extLst>
                <a:ext uri="{FF2B5EF4-FFF2-40B4-BE49-F238E27FC236}">
                  <a16:creationId xmlns:a16="http://schemas.microsoft.com/office/drawing/2014/main" id="{268C4EA2-9A6B-4285-9436-17107AFD11F7}"/>
                </a:ext>
              </a:extLst>
            </p:cNvPr>
            <p:cNvSpPr/>
            <p:nvPr/>
          </p:nvSpPr>
          <p:spPr>
            <a:xfrm>
              <a:off x="3722576" y="2023015"/>
              <a:ext cx="2256107" cy="1353664"/>
            </a:xfrm>
            <a:prstGeom prst="rect">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20" name="TextBox 19">
              <a:extLst>
                <a:ext uri="{FF2B5EF4-FFF2-40B4-BE49-F238E27FC236}">
                  <a16:creationId xmlns:a16="http://schemas.microsoft.com/office/drawing/2014/main" id="{E9582365-AD35-4115-A026-3413862E6857}"/>
                </a:ext>
              </a:extLst>
            </p:cNvPr>
            <p:cNvSpPr txBox="1"/>
            <p:nvPr/>
          </p:nvSpPr>
          <p:spPr>
            <a:xfrm>
              <a:off x="3722576" y="2023015"/>
              <a:ext cx="2256107" cy="13536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Assessments - exam concessions and screenings for dyslexia. </a:t>
              </a:r>
            </a:p>
          </p:txBody>
        </p:sp>
      </p:grpSp>
    </p:spTree>
    <p:extLst>
      <p:ext uri="{BB962C8B-B14F-4D97-AF65-F5344CB8AC3E}">
        <p14:creationId xmlns:p14="http://schemas.microsoft.com/office/powerpoint/2010/main" val="331147976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C3E13B96-3AA9-4295-B9F3-87F968CBDB7D}"/>
              </a:ext>
            </a:extLst>
          </p:cNvPr>
          <p:cNvPicPr>
            <a:picLocks noChangeAspect="1"/>
          </p:cNvPicPr>
          <p:nvPr/>
        </p:nvPicPr>
        <p:blipFill rotWithShape="1">
          <a:blip r:embed="rId2"/>
          <a:srcRect t="342" r="1" b="11454"/>
          <a:stretch/>
        </p:blipFill>
        <p:spPr>
          <a:xfrm>
            <a:off x="420097" y="235815"/>
            <a:ext cx="3143321" cy="4651365"/>
          </a:xfrm>
          <a:prstGeom prst="rect">
            <a:avLst/>
          </a:prstGeom>
          <a:effectLst/>
        </p:spPr>
      </p:pic>
      <p:sp>
        <p:nvSpPr>
          <p:cNvPr id="3" name="Round Diagonal Corner Rectangle 4">
            <a:extLst>
              <a:ext uri="{FF2B5EF4-FFF2-40B4-BE49-F238E27FC236}">
                <a16:creationId xmlns:a16="http://schemas.microsoft.com/office/drawing/2014/main" id="{2230F4C1-1676-4FBB-963B-2822E812121C}"/>
              </a:ext>
            </a:extLst>
          </p:cNvPr>
          <p:cNvSpPr/>
          <p:nvPr/>
        </p:nvSpPr>
        <p:spPr>
          <a:xfrm>
            <a:off x="4314799" y="235815"/>
            <a:ext cx="6586491" cy="128616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Bef>
                <a:spcPct val="0"/>
              </a:spcBef>
              <a:spcAft>
                <a:spcPts val="600"/>
              </a:spcAft>
            </a:pPr>
            <a:r>
              <a:rPr lang="en-US" sz="4400" b="1" dirty="0">
                <a:solidFill>
                  <a:schemeClr val="tx1"/>
                </a:solidFill>
                <a:latin typeface="+mj-lt"/>
                <a:ea typeface="+mj-ea"/>
                <a:cs typeface="+mj-cs"/>
              </a:rPr>
              <a:t>Meet the Team</a:t>
            </a:r>
          </a:p>
        </p:txBody>
      </p:sp>
      <p:sp>
        <p:nvSpPr>
          <p:cNvPr id="4" name="Content Placeholder 2">
            <a:extLst>
              <a:ext uri="{FF2B5EF4-FFF2-40B4-BE49-F238E27FC236}">
                <a16:creationId xmlns:a16="http://schemas.microsoft.com/office/drawing/2014/main" id="{6E18940F-FB3C-4B97-9C4B-BF6CE5615695}"/>
              </a:ext>
            </a:extLst>
          </p:cNvPr>
          <p:cNvSpPr txBox="1">
            <a:spLocks/>
          </p:cNvSpPr>
          <p:nvPr/>
        </p:nvSpPr>
        <p:spPr>
          <a:xfrm>
            <a:off x="4314799" y="1895511"/>
            <a:ext cx="6586489" cy="2991669"/>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a:cs typeface="Calibri"/>
              </a:rPr>
              <a:t>Student Support Manager – Ashleigh Raw</a:t>
            </a:r>
          </a:p>
          <a:p>
            <a:r>
              <a:rPr lang="en-US">
                <a:cs typeface="Calibri"/>
              </a:rPr>
              <a:t>I manage the learning support team, success coaches, enrichment and bursaries.</a:t>
            </a:r>
          </a:p>
          <a:p>
            <a:r>
              <a:rPr lang="en-US">
                <a:cs typeface="Calibri"/>
              </a:rPr>
              <a:t>I have worked in education for over 10 years in secondary and further education in support roles. </a:t>
            </a:r>
          </a:p>
          <a:p>
            <a:r>
              <a:rPr lang="en-US">
                <a:cs typeface="Calibri"/>
              </a:rPr>
              <a:t>I am Safeguarding Lead for the college</a:t>
            </a:r>
            <a:endParaRPr lang="en-US" dirty="0">
              <a:cs typeface="Calibri"/>
            </a:endParaRPr>
          </a:p>
        </p:txBody>
      </p:sp>
    </p:spTree>
    <p:extLst>
      <p:ext uri="{BB962C8B-B14F-4D97-AF65-F5344CB8AC3E}">
        <p14:creationId xmlns:p14="http://schemas.microsoft.com/office/powerpoint/2010/main" val="182113930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A picture containing person, wall, indoor, striped&#10;&#10;Description automatically generated">
            <a:extLst>
              <a:ext uri="{FF2B5EF4-FFF2-40B4-BE49-F238E27FC236}">
                <a16:creationId xmlns:a16="http://schemas.microsoft.com/office/drawing/2014/main" id="{76596F00-0F65-476E-96EA-1950F7F799B9}"/>
              </a:ext>
            </a:extLst>
          </p:cNvPr>
          <p:cNvPicPr>
            <a:picLocks noChangeAspect="1"/>
          </p:cNvPicPr>
          <p:nvPr/>
        </p:nvPicPr>
        <p:blipFill rotWithShape="1">
          <a:blip r:embed="rId2"/>
          <a:srcRect t="1236" r="2" b="5649"/>
          <a:stretch/>
        </p:blipFill>
        <p:spPr>
          <a:xfrm>
            <a:off x="545387" y="160470"/>
            <a:ext cx="3331950" cy="4833562"/>
          </a:xfrm>
          <a:prstGeom prst="rect">
            <a:avLst/>
          </a:prstGeom>
          <a:effectLst/>
        </p:spPr>
      </p:pic>
      <p:sp>
        <p:nvSpPr>
          <p:cNvPr id="3" name="Round Diagonal Corner Rectangle 4">
            <a:extLst>
              <a:ext uri="{FF2B5EF4-FFF2-40B4-BE49-F238E27FC236}">
                <a16:creationId xmlns:a16="http://schemas.microsoft.com/office/drawing/2014/main" id="{30EE7B4E-C451-4A30-9C7A-6191A9F241FC}"/>
              </a:ext>
            </a:extLst>
          </p:cNvPr>
          <p:cNvSpPr/>
          <p:nvPr/>
        </p:nvSpPr>
        <p:spPr>
          <a:xfrm>
            <a:off x="4926725" y="160470"/>
            <a:ext cx="6586491" cy="128616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Bef>
                <a:spcPct val="0"/>
              </a:spcBef>
              <a:spcAft>
                <a:spcPts val="600"/>
              </a:spcAft>
            </a:pPr>
            <a:r>
              <a:rPr lang="en-US" sz="4400" b="1" dirty="0">
                <a:solidFill>
                  <a:schemeClr val="tx1"/>
                </a:solidFill>
                <a:latin typeface="+mj-lt"/>
                <a:ea typeface="+mj-ea"/>
                <a:cs typeface="+mj-cs"/>
              </a:rPr>
              <a:t>Meet the Team</a:t>
            </a:r>
          </a:p>
        </p:txBody>
      </p:sp>
      <p:sp>
        <p:nvSpPr>
          <p:cNvPr id="4" name="Content Placeholder 2">
            <a:extLst>
              <a:ext uri="{FF2B5EF4-FFF2-40B4-BE49-F238E27FC236}">
                <a16:creationId xmlns:a16="http://schemas.microsoft.com/office/drawing/2014/main" id="{22CE1D5B-3214-4646-BE7C-0FB6FABC609F}"/>
              </a:ext>
            </a:extLst>
          </p:cNvPr>
          <p:cNvSpPr txBox="1">
            <a:spLocks/>
          </p:cNvSpPr>
          <p:nvPr/>
        </p:nvSpPr>
        <p:spPr>
          <a:xfrm>
            <a:off x="4926725" y="1858107"/>
            <a:ext cx="6586489" cy="378541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600">
                <a:cs typeface="Calibri"/>
              </a:rPr>
              <a:t>Hilary Jellie – Lead Learning Support Practitioner</a:t>
            </a:r>
          </a:p>
          <a:p>
            <a:r>
              <a:rPr lang="en-US" sz="2600">
                <a:cs typeface="Calibri"/>
              </a:rPr>
              <a:t>Manages the Learning Support Practitioners and allocates support to EHCP students.</a:t>
            </a:r>
          </a:p>
          <a:p>
            <a:r>
              <a:rPr lang="en-US" sz="2600">
                <a:cs typeface="Calibri"/>
              </a:rPr>
              <a:t>Facilitates EHCP reviews.</a:t>
            </a:r>
          </a:p>
          <a:p>
            <a:r>
              <a:rPr lang="en-US" sz="2600">
                <a:cs typeface="Calibri"/>
              </a:rPr>
              <a:t>Liaises with young people and schools for transition visits.</a:t>
            </a:r>
            <a:endParaRPr lang="en-US" sz="2600" dirty="0">
              <a:cs typeface="Calibri"/>
            </a:endParaRPr>
          </a:p>
        </p:txBody>
      </p:sp>
    </p:spTree>
    <p:extLst>
      <p:ext uri="{BB962C8B-B14F-4D97-AF65-F5344CB8AC3E}">
        <p14:creationId xmlns:p14="http://schemas.microsoft.com/office/powerpoint/2010/main" val="278202317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A picture containing person, striped&#10;&#10;Description automatically generated">
            <a:extLst>
              <a:ext uri="{FF2B5EF4-FFF2-40B4-BE49-F238E27FC236}">
                <a16:creationId xmlns:a16="http://schemas.microsoft.com/office/drawing/2014/main" id="{150365E8-CE84-4C5C-AFDB-F54967CBCBEC}"/>
              </a:ext>
            </a:extLst>
          </p:cNvPr>
          <p:cNvPicPr>
            <a:picLocks noChangeAspect="1"/>
          </p:cNvPicPr>
          <p:nvPr/>
        </p:nvPicPr>
        <p:blipFill rotWithShape="1">
          <a:blip r:embed="rId2"/>
          <a:srcRect t="2776" r="-1" b="13822"/>
          <a:stretch/>
        </p:blipFill>
        <p:spPr>
          <a:xfrm>
            <a:off x="571520" y="142885"/>
            <a:ext cx="3333821" cy="4921240"/>
          </a:xfrm>
          <a:prstGeom prst="rect">
            <a:avLst/>
          </a:prstGeom>
          <a:effectLst/>
        </p:spPr>
      </p:pic>
      <p:sp>
        <p:nvSpPr>
          <p:cNvPr id="3" name="Round Diagonal Corner Rectangle 4">
            <a:extLst>
              <a:ext uri="{FF2B5EF4-FFF2-40B4-BE49-F238E27FC236}">
                <a16:creationId xmlns:a16="http://schemas.microsoft.com/office/drawing/2014/main" id="{A9757EB1-470A-400C-88D5-1C994E13D66F}"/>
              </a:ext>
            </a:extLst>
          </p:cNvPr>
          <p:cNvSpPr/>
          <p:nvPr/>
        </p:nvSpPr>
        <p:spPr>
          <a:xfrm>
            <a:off x="4772000" y="142885"/>
            <a:ext cx="6586491" cy="128616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Bef>
                <a:spcPct val="0"/>
              </a:spcBef>
              <a:spcAft>
                <a:spcPts val="600"/>
              </a:spcAft>
            </a:pPr>
            <a:r>
              <a:rPr lang="en-US" sz="4400" b="1">
                <a:solidFill>
                  <a:schemeClr val="tx1"/>
                </a:solidFill>
                <a:latin typeface="+mj-lt"/>
                <a:ea typeface="+mj-ea"/>
                <a:cs typeface="+mj-cs"/>
              </a:rPr>
              <a:t>Meet the Team</a:t>
            </a:r>
          </a:p>
        </p:txBody>
      </p:sp>
      <p:sp>
        <p:nvSpPr>
          <p:cNvPr id="4" name="Content Placeholder 2">
            <a:extLst>
              <a:ext uri="{FF2B5EF4-FFF2-40B4-BE49-F238E27FC236}">
                <a16:creationId xmlns:a16="http://schemas.microsoft.com/office/drawing/2014/main" id="{BC00F604-7F58-4E0A-B03F-01AFABA0B00B}"/>
              </a:ext>
            </a:extLst>
          </p:cNvPr>
          <p:cNvSpPr txBox="1">
            <a:spLocks/>
          </p:cNvSpPr>
          <p:nvPr/>
        </p:nvSpPr>
        <p:spPr>
          <a:xfrm>
            <a:off x="4993416" y="1946031"/>
            <a:ext cx="6586489" cy="378541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600">
                <a:cs typeface="Calibri"/>
              </a:rPr>
              <a:t>Leigh Todd – Inclusion Assessor</a:t>
            </a:r>
          </a:p>
          <a:p>
            <a:pPr marL="0"/>
            <a:r>
              <a:rPr lang="en-US" sz="2600">
                <a:cs typeface="Calibri"/>
              </a:rPr>
              <a:t>Assesses exam concessions.</a:t>
            </a:r>
          </a:p>
          <a:p>
            <a:pPr marL="0"/>
            <a:r>
              <a:rPr lang="en-US" sz="2600">
                <a:cs typeface="Calibri"/>
              </a:rPr>
              <a:t>Facilitates EHCP reviews.</a:t>
            </a:r>
          </a:p>
          <a:p>
            <a:pPr marL="0"/>
            <a:r>
              <a:rPr lang="en-US" sz="2600">
                <a:cs typeface="Calibri"/>
              </a:rPr>
              <a:t>Screening for Dyslexia</a:t>
            </a:r>
          </a:p>
          <a:p>
            <a:pPr marL="0"/>
            <a:r>
              <a:rPr lang="en-US" sz="2600">
                <a:cs typeface="Calibri"/>
              </a:rPr>
              <a:t>Writes support plans for students.</a:t>
            </a:r>
          </a:p>
          <a:p>
            <a:pPr marL="0"/>
            <a:endParaRPr lang="en-US" sz="2000"/>
          </a:p>
          <a:p>
            <a:endParaRPr lang="en-US" sz="2000" dirty="0"/>
          </a:p>
        </p:txBody>
      </p:sp>
    </p:spTree>
    <p:extLst>
      <p:ext uri="{BB962C8B-B14F-4D97-AF65-F5344CB8AC3E}">
        <p14:creationId xmlns:p14="http://schemas.microsoft.com/office/powerpoint/2010/main" val="158791753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2D2BAC8A-63CD-4B77-A48A-EFBA56AA80A1}"/>
              </a:ext>
            </a:extLst>
          </p:cNvPr>
          <p:cNvPicPr>
            <a:picLocks noChangeAspect="1"/>
          </p:cNvPicPr>
          <p:nvPr/>
        </p:nvPicPr>
        <p:blipFill rotWithShape="1">
          <a:blip r:embed="rId2"/>
          <a:srcRect r="1" b="3468"/>
          <a:stretch/>
        </p:blipFill>
        <p:spPr>
          <a:xfrm>
            <a:off x="534641" y="380887"/>
            <a:ext cx="2786134" cy="4310053"/>
          </a:xfrm>
          <a:prstGeom prst="rect">
            <a:avLst/>
          </a:prstGeom>
          <a:effectLst/>
        </p:spPr>
      </p:pic>
      <p:sp>
        <p:nvSpPr>
          <p:cNvPr id="3" name="Round Diagonal Corner Rectangle 4">
            <a:extLst>
              <a:ext uri="{FF2B5EF4-FFF2-40B4-BE49-F238E27FC236}">
                <a16:creationId xmlns:a16="http://schemas.microsoft.com/office/drawing/2014/main" id="{A8845145-DEC2-4725-9DE4-8C556E8FBDDD}"/>
              </a:ext>
            </a:extLst>
          </p:cNvPr>
          <p:cNvSpPr/>
          <p:nvPr/>
        </p:nvSpPr>
        <p:spPr>
          <a:xfrm>
            <a:off x="4332385" y="380887"/>
            <a:ext cx="6586491" cy="128616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Bef>
                <a:spcPct val="0"/>
              </a:spcBef>
              <a:spcAft>
                <a:spcPts val="600"/>
              </a:spcAft>
            </a:pPr>
            <a:r>
              <a:rPr lang="en-US" sz="4400" b="1">
                <a:solidFill>
                  <a:schemeClr val="tx1"/>
                </a:solidFill>
                <a:latin typeface="+mj-lt"/>
                <a:ea typeface="+mj-ea"/>
                <a:cs typeface="+mj-cs"/>
              </a:rPr>
              <a:t>Meet the Team</a:t>
            </a:r>
          </a:p>
        </p:txBody>
      </p:sp>
      <p:sp>
        <p:nvSpPr>
          <p:cNvPr id="4" name="Content Placeholder 2">
            <a:extLst>
              <a:ext uri="{FF2B5EF4-FFF2-40B4-BE49-F238E27FC236}">
                <a16:creationId xmlns:a16="http://schemas.microsoft.com/office/drawing/2014/main" id="{2C9F9D71-6B50-4915-A6C8-5F8878171B6D}"/>
              </a:ext>
            </a:extLst>
          </p:cNvPr>
          <p:cNvSpPr txBox="1">
            <a:spLocks/>
          </p:cNvSpPr>
          <p:nvPr/>
        </p:nvSpPr>
        <p:spPr>
          <a:xfrm>
            <a:off x="4332387" y="1998784"/>
            <a:ext cx="6586489" cy="378541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600" dirty="0">
                <a:cs typeface="Calibri"/>
              </a:rPr>
              <a:t>Nicci Sedman – Student Support Advisor</a:t>
            </a:r>
          </a:p>
          <a:p>
            <a:pPr marL="0"/>
            <a:r>
              <a:rPr lang="en-US" sz="2600" dirty="0">
                <a:cs typeface="Calibri"/>
              </a:rPr>
              <a:t>Finance support - bursary support for travel, meals, kit, uniform and childcare costs.</a:t>
            </a:r>
          </a:p>
          <a:p>
            <a:pPr marL="0"/>
            <a:r>
              <a:rPr lang="en-US" sz="2600" dirty="0">
                <a:cs typeface="Calibri"/>
              </a:rPr>
              <a:t>Transport - support with bus passes and advice.</a:t>
            </a:r>
          </a:p>
          <a:p>
            <a:pPr marL="0"/>
            <a:r>
              <a:rPr lang="en-US" sz="2600" dirty="0">
                <a:cs typeface="Calibri"/>
              </a:rPr>
              <a:t>Enrichment - organises events and activities to enrich the students' journey in college. </a:t>
            </a:r>
          </a:p>
          <a:p>
            <a:endParaRPr lang="en-US" sz="2000" dirty="0">
              <a:cs typeface="Calibri"/>
            </a:endParaRPr>
          </a:p>
        </p:txBody>
      </p:sp>
    </p:spTree>
    <p:extLst>
      <p:ext uri="{BB962C8B-B14F-4D97-AF65-F5344CB8AC3E}">
        <p14:creationId xmlns:p14="http://schemas.microsoft.com/office/powerpoint/2010/main" val="173401660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5"/>
          <p:cNvSpPr txBox="1"/>
          <p:nvPr/>
        </p:nvSpPr>
        <p:spPr>
          <a:xfrm>
            <a:off x="4988890" y="60275"/>
            <a:ext cx="8078700" cy="89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200"/>
              <a:buFont typeface="Arial"/>
              <a:buNone/>
            </a:pPr>
            <a:r>
              <a:rPr lang="en-US" sz="4400" b="1" i="0" u="sng" strike="noStrike" cap="none" dirty="0">
                <a:solidFill>
                  <a:srgbClr val="002060"/>
                </a:solidFill>
                <a:ea typeface="Arial"/>
                <a:cs typeface="Arial"/>
              </a:rPr>
              <a:t>About us </a:t>
            </a:r>
          </a:p>
        </p:txBody>
      </p:sp>
      <p:sp>
        <p:nvSpPr>
          <p:cNvPr id="103" name="Google Shape;103;p15"/>
          <p:cNvSpPr txBox="1"/>
          <p:nvPr/>
        </p:nvSpPr>
        <p:spPr>
          <a:xfrm>
            <a:off x="1879950" y="1541225"/>
            <a:ext cx="8432100" cy="995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dirty="0">
              <a:solidFill>
                <a:schemeClr val="dk1"/>
              </a:solidFill>
              <a:latin typeface="Calibri"/>
              <a:ea typeface="Calibri"/>
              <a:cs typeface="Calibri"/>
              <a:sym typeface="Calibri"/>
            </a:endParaRPr>
          </a:p>
        </p:txBody>
      </p:sp>
      <p:sp>
        <p:nvSpPr>
          <p:cNvPr id="3" name="Content Placeholder 2">
            <a:extLst>
              <a:ext uri="{FF2B5EF4-FFF2-40B4-BE49-F238E27FC236}">
                <a16:creationId xmlns:a16="http://schemas.microsoft.com/office/drawing/2014/main" id="{C54BF7E6-0616-4D1C-9E3F-678130D17DAB}"/>
              </a:ext>
            </a:extLst>
          </p:cNvPr>
          <p:cNvSpPr>
            <a:spLocks noGrp="1"/>
          </p:cNvSpPr>
          <p:nvPr>
            <p:ph idx="1"/>
          </p:nvPr>
        </p:nvSpPr>
        <p:spPr>
          <a:xfrm>
            <a:off x="838200" y="952775"/>
            <a:ext cx="10515600" cy="4351338"/>
          </a:xfrm>
        </p:spPr>
        <p:txBody>
          <a:bodyPr>
            <a:normAutofit/>
          </a:bodyPr>
          <a:lstStyle/>
          <a:p>
            <a:r>
              <a:rPr lang="en-GB" dirty="0"/>
              <a:t>Scarborough TEC is a further and higher education college located in Scarborough, North Yorkshire. We are supported by a larger college group, the TEC Partnership.</a:t>
            </a:r>
          </a:p>
          <a:p>
            <a:r>
              <a:rPr lang="en-GB" dirty="0"/>
              <a:t>Scarborough TEC includes dedicated facilities for the teaching of Construction, Engineering, Catering &amp; Hospitality, Childcare, Health &amp; Social Care, Creative and Performing Arts, Business, Computing, Games Design, Hairdressing, Beauty Therapy, Media Make-Up and many other technical and professional areas.</a:t>
            </a:r>
          </a:p>
          <a:p>
            <a:r>
              <a:rPr lang="en-GB" dirty="0"/>
              <a:t>Scarborough TEC also offers a wide range of apprenticeships and work-based training.</a:t>
            </a:r>
          </a:p>
          <a:p>
            <a:endParaRPr lang="en-GB" dirty="0"/>
          </a:p>
        </p:txBody>
      </p:sp>
    </p:spTree>
    <p:extLst>
      <p:ext uri="{BB962C8B-B14F-4D97-AF65-F5344CB8AC3E}">
        <p14:creationId xmlns:p14="http://schemas.microsoft.com/office/powerpoint/2010/main" val="413307483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4">
            <a:extLst>
              <a:ext uri="{FF2B5EF4-FFF2-40B4-BE49-F238E27FC236}">
                <a16:creationId xmlns:a16="http://schemas.microsoft.com/office/drawing/2014/main" id="{A8845145-DEC2-4725-9DE4-8C556E8FBDDD}"/>
              </a:ext>
            </a:extLst>
          </p:cNvPr>
          <p:cNvSpPr/>
          <p:nvPr/>
        </p:nvSpPr>
        <p:spPr>
          <a:xfrm>
            <a:off x="4332385" y="380887"/>
            <a:ext cx="6586491" cy="128616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Bef>
                <a:spcPct val="0"/>
              </a:spcBef>
              <a:spcAft>
                <a:spcPts val="600"/>
              </a:spcAft>
            </a:pPr>
            <a:r>
              <a:rPr lang="en-US" sz="4400" b="1" dirty="0">
                <a:solidFill>
                  <a:schemeClr val="tx1"/>
                </a:solidFill>
                <a:latin typeface="+mj-lt"/>
                <a:ea typeface="+mj-ea"/>
                <a:cs typeface="+mj-cs"/>
              </a:rPr>
              <a:t>Meet the Team</a:t>
            </a:r>
          </a:p>
        </p:txBody>
      </p:sp>
      <p:sp>
        <p:nvSpPr>
          <p:cNvPr id="4" name="Content Placeholder 2">
            <a:extLst>
              <a:ext uri="{FF2B5EF4-FFF2-40B4-BE49-F238E27FC236}">
                <a16:creationId xmlns:a16="http://schemas.microsoft.com/office/drawing/2014/main" id="{2C9F9D71-6B50-4915-A6C8-5F8878171B6D}"/>
              </a:ext>
            </a:extLst>
          </p:cNvPr>
          <p:cNvSpPr txBox="1">
            <a:spLocks/>
          </p:cNvSpPr>
          <p:nvPr/>
        </p:nvSpPr>
        <p:spPr>
          <a:xfrm>
            <a:off x="4332387" y="1998784"/>
            <a:ext cx="7642948" cy="3531683"/>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cs typeface="Calibri"/>
              </a:rPr>
              <a:t>Daniel Gyte –  Careers Advisor </a:t>
            </a:r>
          </a:p>
          <a:p>
            <a:r>
              <a:rPr lang="en-GB" dirty="0"/>
              <a:t>Help students understand the world of work and the skills and qualifications they need to achieve their career goals.</a:t>
            </a:r>
          </a:p>
          <a:p>
            <a:r>
              <a:rPr lang="en-GB" dirty="0"/>
              <a:t>Help with students that are looking to apply to University, supporting them with applying for courses and student finance. </a:t>
            </a:r>
          </a:p>
          <a:p>
            <a:r>
              <a:rPr lang="en-GB" dirty="0"/>
              <a:t>Students can book appointments, email or drop into the careers office at any time to ask questions or chat about their plans for the future. </a:t>
            </a:r>
          </a:p>
          <a:p>
            <a:endParaRPr lang="en-US" sz="2000" dirty="0">
              <a:cs typeface="Calibri"/>
            </a:endParaRPr>
          </a:p>
        </p:txBody>
      </p:sp>
      <p:pic>
        <p:nvPicPr>
          <p:cNvPr id="5" name="Picture 4">
            <a:extLst>
              <a:ext uri="{FF2B5EF4-FFF2-40B4-BE49-F238E27FC236}">
                <a16:creationId xmlns:a16="http://schemas.microsoft.com/office/drawing/2014/main" id="{AA87C8A9-47C8-482B-BA2E-A6D50ADAA8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000" y="501496"/>
            <a:ext cx="3130147" cy="4173528"/>
          </a:xfrm>
          <a:prstGeom prst="rect">
            <a:avLst/>
          </a:prstGeom>
        </p:spPr>
      </p:pic>
    </p:spTree>
    <p:extLst>
      <p:ext uri="{BB962C8B-B14F-4D97-AF65-F5344CB8AC3E}">
        <p14:creationId xmlns:p14="http://schemas.microsoft.com/office/powerpoint/2010/main" val="218965953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5501"/>
            <a:ext cx="10515600" cy="1325563"/>
          </a:xfrm>
        </p:spPr>
        <p:txBody>
          <a:bodyPr>
            <a:noAutofit/>
          </a:bodyPr>
          <a:lstStyle/>
          <a:p>
            <a:pPr algn="ctr"/>
            <a:r>
              <a:rPr lang="en-GB" sz="5400" b="1" u="sng" dirty="0">
                <a:solidFill>
                  <a:srgbClr val="002060"/>
                </a:solidFill>
                <a:ea typeface="Helvetica Neue Condensed" charset="0"/>
                <a:cs typeface="Helvetica Neue Condensed" charset="0"/>
              </a:rPr>
              <a:t>Open Events at Scarborough TEC</a:t>
            </a:r>
            <a:br>
              <a:rPr lang="en-GB" sz="5400" b="1" u="sng" dirty="0">
                <a:solidFill>
                  <a:srgbClr val="002060"/>
                </a:solidFill>
                <a:ea typeface="Helvetica Neue Condensed" charset="0"/>
                <a:cs typeface="Helvetica Neue Condensed" charset="0"/>
              </a:rPr>
            </a:br>
            <a:endParaRPr lang="en-GB" sz="5400" b="1" u="sng" dirty="0">
              <a:solidFill>
                <a:schemeClr val="accent5">
                  <a:lumMod val="75000"/>
                </a:schemeClr>
              </a:solidFill>
            </a:endParaRPr>
          </a:p>
        </p:txBody>
      </p:sp>
      <p:sp>
        <p:nvSpPr>
          <p:cNvPr id="3" name="Content Placeholder 2"/>
          <p:cNvSpPr>
            <a:spLocks noGrp="1"/>
          </p:cNvSpPr>
          <p:nvPr>
            <p:ph idx="1"/>
          </p:nvPr>
        </p:nvSpPr>
        <p:spPr>
          <a:xfrm>
            <a:off x="838200" y="1538283"/>
            <a:ext cx="10515600" cy="3421002"/>
          </a:xfrm>
        </p:spPr>
        <p:txBody>
          <a:bodyPr/>
          <a:lstStyle/>
          <a:p>
            <a:pPr marL="0" indent="0" algn="ctr">
              <a:buNone/>
            </a:pPr>
            <a:endParaRPr lang="en-GB" sz="3600" b="1" dirty="0">
              <a:solidFill>
                <a:srgbClr val="002060"/>
              </a:solidFill>
            </a:endParaRPr>
          </a:p>
          <a:p>
            <a:pPr algn="ctr"/>
            <a:r>
              <a:rPr lang="en-GB" sz="3600" b="1" dirty="0">
                <a:solidFill>
                  <a:srgbClr val="002060"/>
                </a:solidFill>
              </a:rPr>
              <a:t>Wednesday 29</a:t>
            </a:r>
            <a:r>
              <a:rPr lang="en-GB" sz="3600" b="1" baseline="30000" dirty="0">
                <a:solidFill>
                  <a:srgbClr val="002060"/>
                </a:solidFill>
              </a:rPr>
              <a:t>th</a:t>
            </a:r>
            <a:r>
              <a:rPr lang="en-GB" sz="3600" b="1" dirty="0">
                <a:solidFill>
                  <a:srgbClr val="002060"/>
                </a:solidFill>
              </a:rPr>
              <a:t> March 5pm-7pm</a:t>
            </a:r>
          </a:p>
          <a:p>
            <a:pPr marL="0" indent="0" algn="ctr">
              <a:buNone/>
            </a:pPr>
            <a:endParaRPr lang="en-GB" sz="3600" b="1" dirty="0">
              <a:solidFill>
                <a:srgbClr val="002060"/>
              </a:solidFill>
            </a:endParaRPr>
          </a:p>
          <a:p>
            <a:pPr algn="ctr"/>
            <a:r>
              <a:rPr lang="en-GB" sz="3600" b="1" dirty="0">
                <a:solidFill>
                  <a:srgbClr val="002060"/>
                </a:solidFill>
              </a:rPr>
              <a:t>Scarborough TEC, Filey Road, Scarborough, YO11 3AZ</a:t>
            </a:r>
          </a:p>
        </p:txBody>
      </p:sp>
    </p:spTree>
    <p:extLst>
      <p:ext uri="{BB962C8B-B14F-4D97-AF65-F5344CB8AC3E}">
        <p14:creationId xmlns:p14="http://schemas.microsoft.com/office/powerpoint/2010/main" val="87623620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9E53C-5967-4DC2-98E1-BB74DCEB7403}"/>
              </a:ext>
            </a:extLst>
          </p:cNvPr>
          <p:cNvSpPr>
            <a:spLocks noGrp="1"/>
          </p:cNvSpPr>
          <p:nvPr>
            <p:ph type="title"/>
          </p:nvPr>
        </p:nvSpPr>
        <p:spPr>
          <a:xfrm>
            <a:off x="838200" y="0"/>
            <a:ext cx="10515600" cy="1325563"/>
          </a:xfrm>
        </p:spPr>
        <p:txBody>
          <a:bodyPr/>
          <a:lstStyle/>
          <a:p>
            <a:r>
              <a:rPr lang="en-GB" b="1" dirty="0"/>
              <a:t>Contact info</a:t>
            </a:r>
          </a:p>
        </p:txBody>
      </p:sp>
      <p:graphicFrame>
        <p:nvGraphicFramePr>
          <p:cNvPr id="6" name="Content Placeholder 2">
            <a:extLst>
              <a:ext uri="{FF2B5EF4-FFF2-40B4-BE49-F238E27FC236}">
                <a16:creationId xmlns:a16="http://schemas.microsoft.com/office/drawing/2014/main" id="{012AE54C-7B6B-49E7-AA28-65136971F1B0}"/>
              </a:ext>
            </a:extLst>
          </p:cNvPr>
          <p:cNvGraphicFramePr>
            <a:graphicFrameLocks noGrp="1"/>
          </p:cNvGraphicFramePr>
          <p:nvPr>
            <p:extLst>
              <p:ext uri="{D42A27DB-BD31-4B8C-83A1-F6EECF244321}">
                <p14:modId xmlns:p14="http://schemas.microsoft.com/office/powerpoint/2010/main" val="928736505"/>
              </p:ext>
            </p:extLst>
          </p:nvPr>
        </p:nvGraphicFramePr>
        <p:xfrm>
          <a:off x="838200" y="908917"/>
          <a:ext cx="10257692" cy="331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E78FB89F-01ED-4A0D-9937-C85D02CAFF9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17015" y="4784717"/>
            <a:ext cx="1957754" cy="1957754"/>
          </a:xfrm>
          <a:prstGeom prst="rect">
            <a:avLst/>
          </a:prstGeom>
        </p:spPr>
      </p:pic>
      <p:sp>
        <p:nvSpPr>
          <p:cNvPr id="7" name="TextBox 6">
            <a:extLst>
              <a:ext uri="{FF2B5EF4-FFF2-40B4-BE49-F238E27FC236}">
                <a16:creationId xmlns:a16="http://schemas.microsoft.com/office/drawing/2014/main" id="{5A8E9970-9035-4DB4-9AA6-7688D0B56BBB}"/>
              </a:ext>
            </a:extLst>
          </p:cNvPr>
          <p:cNvSpPr txBox="1"/>
          <p:nvPr/>
        </p:nvSpPr>
        <p:spPr>
          <a:xfrm>
            <a:off x="117231" y="4492329"/>
            <a:ext cx="10281138" cy="584775"/>
          </a:xfrm>
          <a:prstGeom prst="rect">
            <a:avLst/>
          </a:prstGeom>
          <a:noFill/>
        </p:spPr>
        <p:txBody>
          <a:bodyPr wrap="square" rtlCol="0">
            <a:spAutoFit/>
          </a:bodyPr>
          <a:lstStyle/>
          <a:p>
            <a:r>
              <a:rPr lang="en-GB" sz="3200" b="1" dirty="0"/>
              <a:t>To apply please scan the QR code to start your application </a:t>
            </a:r>
          </a:p>
        </p:txBody>
      </p:sp>
    </p:spTree>
    <p:extLst>
      <p:ext uri="{BB962C8B-B14F-4D97-AF65-F5344CB8AC3E}">
        <p14:creationId xmlns:p14="http://schemas.microsoft.com/office/powerpoint/2010/main" val="392375708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BD87C-DCB7-49F6-A1D8-48F56A078F4F}"/>
              </a:ext>
            </a:extLst>
          </p:cNvPr>
          <p:cNvSpPr>
            <a:spLocks noGrp="1"/>
          </p:cNvSpPr>
          <p:nvPr>
            <p:ph type="title"/>
          </p:nvPr>
        </p:nvSpPr>
        <p:spPr/>
        <p:txBody>
          <a:bodyPr/>
          <a:lstStyle/>
          <a:p>
            <a:r>
              <a:rPr lang="en-GB" b="1" dirty="0">
                <a:solidFill>
                  <a:schemeClr val="accent1">
                    <a:lumMod val="50000"/>
                  </a:schemeClr>
                </a:solidFill>
                <a:latin typeface="+mn-lt"/>
              </a:rPr>
              <a:t>Entry requirements </a:t>
            </a:r>
          </a:p>
        </p:txBody>
      </p:sp>
      <p:sp>
        <p:nvSpPr>
          <p:cNvPr id="3" name="Content Placeholder 2">
            <a:extLst>
              <a:ext uri="{FF2B5EF4-FFF2-40B4-BE49-F238E27FC236}">
                <a16:creationId xmlns:a16="http://schemas.microsoft.com/office/drawing/2014/main" id="{75421A97-F35A-4210-B060-9D520A2EDD6B}"/>
              </a:ext>
            </a:extLst>
          </p:cNvPr>
          <p:cNvSpPr>
            <a:spLocks noGrp="1"/>
          </p:cNvSpPr>
          <p:nvPr>
            <p:ph idx="1"/>
          </p:nvPr>
        </p:nvSpPr>
        <p:spPr>
          <a:xfrm>
            <a:off x="838200" y="1587745"/>
            <a:ext cx="10515600" cy="4351338"/>
          </a:xfrm>
        </p:spPr>
        <p:txBody>
          <a:bodyPr/>
          <a:lstStyle/>
          <a:p>
            <a:r>
              <a:rPr lang="en-GB" dirty="0"/>
              <a:t>Level 1 –  Would require GCSE grades 1/2 or equivalent including Foundation Awards or Entry Certificates.</a:t>
            </a:r>
          </a:p>
          <a:p>
            <a:r>
              <a:rPr lang="en-GB" dirty="0"/>
              <a:t>Level 2 – You will require 3 GCSES grade 2 or above including Maths or English or a L1 qualification in related subject.</a:t>
            </a:r>
          </a:p>
          <a:p>
            <a:r>
              <a:rPr lang="en-GB" dirty="0"/>
              <a:t>Level 3 – You will require 4 GCSES grade 4 or above including Maths and English </a:t>
            </a:r>
          </a:p>
          <a:p>
            <a:r>
              <a:rPr lang="en-GB" dirty="0"/>
              <a:t>There is the option to resit Maths and English if you don’t achieve the grades at GCSE. </a:t>
            </a:r>
          </a:p>
        </p:txBody>
      </p:sp>
    </p:spTree>
    <p:extLst>
      <p:ext uri="{BB962C8B-B14F-4D97-AF65-F5344CB8AC3E}">
        <p14:creationId xmlns:p14="http://schemas.microsoft.com/office/powerpoint/2010/main" val="284362018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4052" y="358410"/>
            <a:ext cx="6079265" cy="769441"/>
          </a:xfrm>
          <a:prstGeom prst="rect">
            <a:avLst/>
          </a:prstGeom>
          <a:noFill/>
        </p:spPr>
        <p:txBody>
          <a:bodyPr wrap="square" rtlCol="0">
            <a:spAutoFit/>
          </a:bodyPr>
          <a:lstStyle/>
          <a:p>
            <a:r>
              <a:rPr lang="en-US" sz="4400" b="1" u="sng" dirty="0">
                <a:solidFill>
                  <a:srgbClr val="002060"/>
                </a:solidFill>
              </a:rPr>
              <a:t>What does STEC offer?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780" y="1506010"/>
            <a:ext cx="4480234" cy="152081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6693" y="1506010"/>
            <a:ext cx="2987546" cy="224065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0452" y="3252009"/>
            <a:ext cx="3246464" cy="2240658"/>
          </a:xfrm>
          <a:prstGeom prst="rect">
            <a:avLst/>
          </a:prstGeom>
        </p:spPr>
      </p:pic>
    </p:spTree>
    <p:extLst>
      <p:ext uri="{BB962C8B-B14F-4D97-AF65-F5344CB8AC3E}">
        <p14:creationId xmlns:p14="http://schemas.microsoft.com/office/powerpoint/2010/main" val="253979144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81990" y="1849254"/>
            <a:ext cx="6287644" cy="3416320"/>
          </a:xfrm>
          <a:prstGeom prst="rect">
            <a:avLst/>
          </a:prstGeom>
          <a:noFill/>
        </p:spPr>
        <p:txBody>
          <a:bodyPr wrap="square" rtlCol="0">
            <a:spAutoFit/>
          </a:bodyPr>
          <a:lstStyle/>
          <a:p>
            <a:r>
              <a:rPr lang="en-US" sz="2200" dirty="0">
                <a:solidFill>
                  <a:srgbClr val="002060"/>
                </a:solidFill>
              </a:rPr>
              <a:t>BTEC’s are an alternative option to A-Levels.  </a:t>
            </a:r>
          </a:p>
          <a:p>
            <a:endParaRPr lang="en-US" sz="2200" dirty="0">
              <a:solidFill>
                <a:srgbClr val="002060"/>
              </a:solidFill>
            </a:endParaRPr>
          </a:p>
          <a:p>
            <a:r>
              <a:rPr lang="en-US" sz="2200" dirty="0">
                <a:solidFill>
                  <a:srgbClr val="002060"/>
                </a:solidFill>
              </a:rPr>
              <a:t>Although they are often compared against A-Levels, there are varying levels of BTECs.</a:t>
            </a:r>
          </a:p>
          <a:p>
            <a:endParaRPr lang="en-US" sz="2200" dirty="0">
              <a:solidFill>
                <a:srgbClr val="002060"/>
              </a:solidFill>
            </a:endParaRPr>
          </a:p>
          <a:p>
            <a:r>
              <a:rPr lang="en-US" sz="2200" dirty="0">
                <a:solidFill>
                  <a:srgbClr val="002060"/>
                </a:solidFill>
              </a:rPr>
              <a:t>Here’s the breakdown:</a:t>
            </a:r>
          </a:p>
          <a:p>
            <a:r>
              <a:rPr lang="en-US" sz="2200" dirty="0">
                <a:solidFill>
                  <a:srgbClr val="002060"/>
                </a:solidFill>
              </a:rPr>
              <a:t>Levels 1-2 -  GCSE equivalent</a:t>
            </a:r>
          </a:p>
          <a:p>
            <a:r>
              <a:rPr lang="en-US" sz="2200" dirty="0">
                <a:solidFill>
                  <a:srgbClr val="002060"/>
                </a:solidFill>
              </a:rPr>
              <a:t>Level 3 BTECs – A-Level equivalent</a:t>
            </a:r>
          </a:p>
          <a:p>
            <a:r>
              <a:rPr lang="en-US" sz="2200" dirty="0">
                <a:solidFill>
                  <a:srgbClr val="002060"/>
                </a:solidFill>
              </a:rPr>
              <a:t>Levels 4-7  - Degree equivalent</a:t>
            </a:r>
          </a:p>
          <a:p>
            <a:endParaRPr lang="en-US" dirty="0">
              <a:solidFill>
                <a:srgbClr val="002060"/>
              </a:solidFill>
            </a:endParaRPr>
          </a:p>
        </p:txBody>
      </p:sp>
      <p:sp>
        <p:nvSpPr>
          <p:cNvPr id="7" name="TextBox 6"/>
          <p:cNvSpPr txBox="1"/>
          <p:nvPr/>
        </p:nvSpPr>
        <p:spPr>
          <a:xfrm>
            <a:off x="3883916" y="556017"/>
            <a:ext cx="5051077" cy="769441"/>
          </a:xfrm>
          <a:prstGeom prst="rect">
            <a:avLst/>
          </a:prstGeom>
          <a:noFill/>
        </p:spPr>
        <p:txBody>
          <a:bodyPr wrap="square" rtlCol="0">
            <a:spAutoFit/>
          </a:bodyPr>
          <a:lstStyle/>
          <a:p>
            <a:r>
              <a:rPr lang="en-US" sz="4400" b="1" u="sng" dirty="0">
                <a:solidFill>
                  <a:srgbClr val="002060"/>
                </a:solidFill>
              </a:rPr>
              <a:t>What is a BTEC?</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791" y="2578409"/>
            <a:ext cx="4152900" cy="1409700"/>
          </a:xfrm>
          <a:prstGeom prst="rect">
            <a:avLst/>
          </a:prstGeom>
        </p:spPr>
      </p:pic>
    </p:spTree>
    <p:extLst>
      <p:ext uri="{BB962C8B-B14F-4D97-AF65-F5344CB8AC3E}">
        <p14:creationId xmlns:p14="http://schemas.microsoft.com/office/powerpoint/2010/main" val="353888354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Image result for btec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TextBox 15"/>
          <p:cNvSpPr txBox="1"/>
          <p:nvPr/>
        </p:nvSpPr>
        <p:spPr>
          <a:xfrm>
            <a:off x="3670663" y="598909"/>
            <a:ext cx="5408022" cy="769441"/>
          </a:xfrm>
          <a:prstGeom prst="rect">
            <a:avLst/>
          </a:prstGeom>
          <a:noFill/>
        </p:spPr>
        <p:txBody>
          <a:bodyPr wrap="square" rtlCol="0">
            <a:spAutoFit/>
          </a:bodyPr>
          <a:lstStyle/>
          <a:p>
            <a:r>
              <a:rPr lang="en-US" sz="4400" b="1" u="sng" dirty="0">
                <a:solidFill>
                  <a:srgbClr val="002060"/>
                </a:solidFill>
              </a:rPr>
              <a:t>What is an A Level?</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580" y="1763485"/>
            <a:ext cx="3984171" cy="2988128"/>
          </a:xfrm>
          <a:prstGeom prst="rect">
            <a:avLst/>
          </a:prstGeom>
        </p:spPr>
      </p:pic>
      <p:sp>
        <p:nvSpPr>
          <p:cNvPr id="19" name="Rectangle 18"/>
          <p:cNvSpPr/>
          <p:nvPr/>
        </p:nvSpPr>
        <p:spPr>
          <a:xfrm>
            <a:off x="4981303" y="2057220"/>
            <a:ext cx="6096000" cy="2677656"/>
          </a:xfrm>
          <a:prstGeom prst="rect">
            <a:avLst/>
          </a:prstGeom>
        </p:spPr>
        <p:txBody>
          <a:bodyPr>
            <a:spAutoFit/>
          </a:bodyPr>
          <a:lstStyle/>
          <a:p>
            <a:r>
              <a:rPr lang="en-US" sz="2400" dirty="0">
                <a:solidFill>
                  <a:srgbClr val="002060"/>
                </a:solidFill>
              </a:rPr>
              <a:t>A-Levels are subject-based qualifications taken in sixth form or colleges by students in England, Wales and Northern Ireland.</a:t>
            </a:r>
          </a:p>
          <a:p>
            <a:endParaRPr lang="en-US" sz="2400" dirty="0">
              <a:solidFill>
                <a:srgbClr val="002060"/>
              </a:solidFill>
            </a:endParaRPr>
          </a:p>
          <a:p>
            <a:r>
              <a:rPr lang="en-US" sz="2400" dirty="0">
                <a:solidFill>
                  <a:srgbClr val="002060"/>
                </a:solidFill>
              </a:rPr>
              <a:t> A-Levels take two years and can lead onto further study at university, apprenticeships, training or work.</a:t>
            </a:r>
            <a:endParaRPr lang="en-GB" sz="2400" dirty="0">
              <a:solidFill>
                <a:srgbClr val="002060"/>
              </a:solidFill>
            </a:endParaRPr>
          </a:p>
        </p:txBody>
      </p:sp>
    </p:spTree>
    <p:extLst>
      <p:ext uri="{BB962C8B-B14F-4D97-AF65-F5344CB8AC3E}">
        <p14:creationId xmlns:p14="http://schemas.microsoft.com/office/powerpoint/2010/main" val="281897299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87877" y="324589"/>
            <a:ext cx="4868198" cy="769441"/>
          </a:xfrm>
          <a:prstGeom prst="rect">
            <a:avLst/>
          </a:prstGeom>
          <a:noFill/>
        </p:spPr>
        <p:txBody>
          <a:bodyPr wrap="square" rtlCol="0">
            <a:spAutoFit/>
          </a:bodyPr>
          <a:lstStyle/>
          <a:p>
            <a:r>
              <a:rPr lang="en-US" sz="4400" b="1" u="sng" dirty="0">
                <a:solidFill>
                  <a:srgbClr val="002060"/>
                </a:solidFill>
              </a:rPr>
              <a:t>What is a T Level?</a:t>
            </a:r>
          </a:p>
        </p:txBody>
      </p:sp>
      <p:sp>
        <p:nvSpPr>
          <p:cNvPr id="6" name="Rectangle 5"/>
          <p:cNvSpPr/>
          <p:nvPr/>
        </p:nvSpPr>
        <p:spPr>
          <a:xfrm>
            <a:off x="5051023" y="1608798"/>
            <a:ext cx="6810103" cy="3416320"/>
          </a:xfrm>
          <a:prstGeom prst="rect">
            <a:avLst/>
          </a:prstGeom>
        </p:spPr>
        <p:txBody>
          <a:bodyPr wrap="square">
            <a:spAutoFit/>
          </a:bodyPr>
          <a:lstStyle/>
          <a:p>
            <a:r>
              <a:rPr lang="en-US" sz="2400" dirty="0">
                <a:solidFill>
                  <a:srgbClr val="002060"/>
                </a:solidFill>
              </a:rPr>
              <a:t>T Levels are new two-year courses equivalent to three levels.</a:t>
            </a:r>
          </a:p>
          <a:p>
            <a:endParaRPr lang="en-US" sz="2400" dirty="0">
              <a:solidFill>
                <a:srgbClr val="002060"/>
              </a:solidFill>
            </a:endParaRPr>
          </a:p>
          <a:p>
            <a:r>
              <a:rPr lang="en-US" sz="2400" dirty="0">
                <a:solidFill>
                  <a:srgbClr val="002060"/>
                </a:solidFill>
              </a:rPr>
              <a:t>T Levels are based on the same standards as apprenticeships, designed by employers, and will offer around 1,800 hours of study over two years. This will include a 45-day work placement, so T Levels will be more suited to students who know what occupation or industry they want to move into.</a:t>
            </a:r>
            <a:endParaRPr lang="en-GB" sz="2400" dirty="0">
              <a:solidFill>
                <a:srgbClr val="00206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417" y="1968013"/>
            <a:ext cx="3908941" cy="2697889"/>
          </a:xfrm>
          <a:prstGeom prst="rect">
            <a:avLst/>
          </a:prstGeom>
        </p:spPr>
      </p:pic>
    </p:spTree>
    <p:extLst>
      <p:ext uri="{BB962C8B-B14F-4D97-AF65-F5344CB8AC3E}">
        <p14:creationId xmlns:p14="http://schemas.microsoft.com/office/powerpoint/2010/main" val="54983764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b="1" u="sng" dirty="0">
                <a:solidFill>
                  <a:srgbClr val="002060"/>
                </a:solidFill>
              </a:rPr>
              <a:t> </a:t>
            </a:r>
          </a:p>
        </p:txBody>
      </p:sp>
      <p:sp>
        <p:nvSpPr>
          <p:cNvPr id="6" name="Text Placeholder 5"/>
          <p:cNvSpPr>
            <a:spLocks noGrp="1"/>
          </p:cNvSpPr>
          <p:nvPr>
            <p:ph type="body" idx="1"/>
          </p:nvPr>
        </p:nvSpPr>
        <p:spPr>
          <a:xfrm>
            <a:off x="358125" y="403054"/>
            <a:ext cx="4324044" cy="612621"/>
          </a:xfrm>
        </p:spPr>
        <p:txBody>
          <a:bodyPr>
            <a:normAutofit/>
          </a:bodyPr>
          <a:lstStyle/>
          <a:p>
            <a:r>
              <a:rPr lang="en-GB" sz="3600" b="1" u="sng" dirty="0">
                <a:solidFill>
                  <a:srgbClr val="002060"/>
                </a:solidFill>
                <a:latin typeface="Arial" panose="020B0604020202020204" pitchFamily="34" charset="0"/>
                <a:cs typeface="Arial" panose="020B0604020202020204" pitchFamily="34" charset="0"/>
              </a:rPr>
              <a:t>So Much Choice…</a:t>
            </a:r>
          </a:p>
        </p:txBody>
      </p:sp>
      <p:sp>
        <p:nvSpPr>
          <p:cNvPr id="7" name="Text Placeholder 5"/>
          <p:cNvSpPr txBox="1">
            <a:spLocks/>
          </p:cNvSpPr>
          <p:nvPr/>
        </p:nvSpPr>
        <p:spPr>
          <a:xfrm rot="20315202">
            <a:off x="852893" y="1860836"/>
            <a:ext cx="2200615" cy="434475"/>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3600" b="1" dirty="0">
                <a:solidFill>
                  <a:srgbClr val="002060"/>
                </a:solidFill>
                <a:latin typeface="Arial" panose="020B0604020202020204" pitchFamily="34" charset="0"/>
                <a:cs typeface="Arial" panose="020B0604020202020204" pitchFamily="34" charset="0"/>
              </a:rPr>
              <a:t>Brickwork</a:t>
            </a:r>
          </a:p>
        </p:txBody>
      </p:sp>
      <p:sp>
        <p:nvSpPr>
          <p:cNvPr id="8" name="Text Placeholder 5"/>
          <p:cNvSpPr txBox="1">
            <a:spLocks/>
          </p:cNvSpPr>
          <p:nvPr/>
        </p:nvSpPr>
        <p:spPr>
          <a:xfrm rot="20831593">
            <a:off x="7317119" y="834457"/>
            <a:ext cx="2200615" cy="434475"/>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3600" b="1" dirty="0">
                <a:solidFill>
                  <a:srgbClr val="00B0F0"/>
                </a:solidFill>
                <a:latin typeface="Arial" panose="020B0604020202020204" pitchFamily="34" charset="0"/>
                <a:cs typeface="Arial" panose="020B0604020202020204" pitchFamily="34" charset="0"/>
              </a:rPr>
              <a:t>Plumbing</a:t>
            </a:r>
          </a:p>
        </p:txBody>
      </p:sp>
      <p:sp>
        <p:nvSpPr>
          <p:cNvPr id="9" name="Text Placeholder 5"/>
          <p:cNvSpPr txBox="1">
            <a:spLocks/>
          </p:cNvSpPr>
          <p:nvPr/>
        </p:nvSpPr>
        <p:spPr>
          <a:xfrm rot="21106815">
            <a:off x="2894074" y="2178839"/>
            <a:ext cx="2882388" cy="407917"/>
          </a:xfrm>
          <a:prstGeom prst="rect">
            <a:avLst/>
          </a:prstGeom>
        </p:spPr>
        <p:txBody>
          <a:bodyPr vert="horz" lIns="91440" tIns="45720" rIns="91440" bIns="45720" rtlCol="0">
            <a:normAutofit fontScale="5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3600" b="1" dirty="0">
                <a:solidFill>
                  <a:srgbClr val="002060"/>
                </a:solidFill>
                <a:latin typeface="Arial" panose="020B0604020202020204" pitchFamily="34" charset="0"/>
                <a:cs typeface="Arial" panose="020B0604020202020204" pitchFamily="34" charset="0"/>
              </a:rPr>
              <a:t>Electrical Installation </a:t>
            </a:r>
          </a:p>
        </p:txBody>
      </p:sp>
      <p:sp>
        <p:nvSpPr>
          <p:cNvPr id="10" name="Text Placeholder 5"/>
          <p:cNvSpPr txBox="1">
            <a:spLocks/>
          </p:cNvSpPr>
          <p:nvPr/>
        </p:nvSpPr>
        <p:spPr>
          <a:xfrm rot="20345727">
            <a:off x="343860" y="4390851"/>
            <a:ext cx="2092095" cy="410089"/>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3600" b="1" dirty="0">
                <a:solidFill>
                  <a:srgbClr val="00B0F0"/>
                </a:solidFill>
                <a:latin typeface="Arial" panose="020B0604020202020204" pitchFamily="34" charset="0"/>
                <a:cs typeface="Arial" panose="020B0604020202020204" pitchFamily="34" charset="0"/>
              </a:rPr>
              <a:t>Engineering</a:t>
            </a:r>
          </a:p>
        </p:txBody>
      </p:sp>
      <p:sp>
        <p:nvSpPr>
          <p:cNvPr id="11" name="Text Placeholder 5"/>
          <p:cNvSpPr txBox="1">
            <a:spLocks/>
          </p:cNvSpPr>
          <p:nvPr/>
        </p:nvSpPr>
        <p:spPr>
          <a:xfrm rot="517568">
            <a:off x="9630351" y="2665183"/>
            <a:ext cx="2092095" cy="410089"/>
          </a:xfrm>
          <a:prstGeom prst="rect">
            <a:avLst/>
          </a:prstGeom>
        </p:spPr>
        <p:txBody>
          <a:bodyPr vert="horz" lIns="91440" tIns="45720" rIns="91440" bIns="45720" rtlCol="0">
            <a:normAutofit fontScale="5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3600" b="1" dirty="0">
                <a:solidFill>
                  <a:srgbClr val="002060"/>
                </a:solidFill>
                <a:latin typeface="Arial" panose="020B0604020202020204" pitchFamily="34" charset="0"/>
                <a:cs typeface="Arial" panose="020B0604020202020204" pitchFamily="34" charset="0"/>
              </a:rPr>
              <a:t>Games Design</a:t>
            </a:r>
          </a:p>
        </p:txBody>
      </p:sp>
      <p:sp>
        <p:nvSpPr>
          <p:cNvPr id="12" name="Text Placeholder 5"/>
          <p:cNvSpPr txBox="1">
            <a:spLocks/>
          </p:cNvSpPr>
          <p:nvPr/>
        </p:nvSpPr>
        <p:spPr>
          <a:xfrm>
            <a:off x="3997554" y="1352979"/>
            <a:ext cx="2204941" cy="477309"/>
          </a:xfrm>
          <a:prstGeom prst="rect">
            <a:avLst/>
          </a:prstGeom>
        </p:spPr>
        <p:txBody>
          <a:bodyPr vert="horz" lIns="91440" tIns="45720" rIns="91440" bIns="45720" rtlCol="0">
            <a:normAutofit fontScale="5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3600" b="1" dirty="0">
                <a:solidFill>
                  <a:srgbClr val="00B0F0"/>
                </a:solidFill>
                <a:latin typeface="Arial" panose="020B0604020202020204" pitchFamily="34" charset="0"/>
                <a:cs typeface="Arial" panose="020B0604020202020204" pitchFamily="34" charset="0"/>
              </a:rPr>
              <a:t>Performing Arts</a:t>
            </a:r>
          </a:p>
        </p:txBody>
      </p:sp>
      <p:sp>
        <p:nvSpPr>
          <p:cNvPr id="13" name="Text Placeholder 5"/>
          <p:cNvSpPr txBox="1">
            <a:spLocks/>
          </p:cNvSpPr>
          <p:nvPr/>
        </p:nvSpPr>
        <p:spPr>
          <a:xfrm rot="768915">
            <a:off x="1973953" y="3609580"/>
            <a:ext cx="2092095" cy="410089"/>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3600" b="1" dirty="0">
                <a:solidFill>
                  <a:srgbClr val="002060"/>
                </a:solidFill>
                <a:latin typeface="Arial" panose="020B0604020202020204" pitchFamily="34" charset="0"/>
                <a:cs typeface="Arial" panose="020B0604020202020204" pitchFamily="34" charset="0"/>
              </a:rPr>
              <a:t>Early Years</a:t>
            </a:r>
          </a:p>
        </p:txBody>
      </p:sp>
      <p:sp>
        <p:nvSpPr>
          <p:cNvPr id="14" name="Text Placeholder 5"/>
          <p:cNvSpPr txBox="1">
            <a:spLocks/>
          </p:cNvSpPr>
          <p:nvPr/>
        </p:nvSpPr>
        <p:spPr>
          <a:xfrm>
            <a:off x="6096000" y="1941031"/>
            <a:ext cx="1303177" cy="413361"/>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3600" b="1" dirty="0">
                <a:solidFill>
                  <a:srgbClr val="00B0F0"/>
                </a:solidFill>
                <a:latin typeface="Arial" panose="020B0604020202020204" pitchFamily="34" charset="0"/>
                <a:cs typeface="Arial" panose="020B0604020202020204" pitchFamily="34" charset="0"/>
              </a:rPr>
              <a:t>Music</a:t>
            </a:r>
          </a:p>
        </p:txBody>
      </p:sp>
      <p:sp>
        <p:nvSpPr>
          <p:cNvPr id="15" name="Text Placeholder 5"/>
          <p:cNvSpPr txBox="1">
            <a:spLocks/>
          </p:cNvSpPr>
          <p:nvPr/>
        </p:nvSpPr>
        <p:spPr>
          <a:xfrm rot="231128">
            <a:off x="7949111" y="1682154"/>
            <a:ext cx="3284201" cy="446090"/>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3600" b="1" dirty="0">
                <a:solidFill>
                  <a:srgbClr val="002060"/>
                </a:solidFill>
                <a:latin typeface="Arial" panose="020B0604020202020204" pitchFamily="34" charset="0"/>
                <a:cs typeface="Arial" panose="020B0604020202020204" pitchFamily="34" charset="0"/>
              </a:rPr>
              <a:t>Catering &amp; Hospitality </a:t>
            </a:r>
          </a:p>
        </p:txBody>
      </p:sp>
      <p:sp>
        <p:nvSpPr>
          <p:cNvPr id="16" name="Text Placeholder 5"/>
          <p:cNvSpPr txBox="1">
            <a:spLocks/>
          </p:cNvSpPr>
          <p:nvPr/>
        </p:nvSpPr>
        <p:spPr>
          <a:xfrm>
            <a:off x="6300198" y="4548403"/>
            <a:ext cx="2812216" cy="440162"/>
          </a:xfrm>
          <a:prstGeom prst="rect">
            <a:avLst/>
          </a:prstGeom>
        </p:spPr>
        <p:txBody>
          <a:bodyPr vert="horz" lIns="91440" tIns="45720" rIns="91440" bIns="45720" rtlCol="0">
            <a:normAutofit fontScale="5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3600" b="1" dirty="0">
                <a:solidFill>
                  <a:srgbClr val="002060"/>
                </a:solidFill>
                <a:latin typeface="Arial" panose="020B0604020202020204" pitchFamily="34" charset="0"/>
                <a:cs typeface="Arial" panose="020B0604020202020204" pitchFamily="34" charset="0"/>
              </a:rPr>
              <a:t>Carpentry &amp; Joinery</a:t>
            </a:r>
          </a:p>
        </p:txBody>
      </p:sp>
      <p:sp>
        <p:nvSpPr>
          <p:cNvPr id="17" name="Text Placeholder 5"/>
          <p:cNvSpPr txBox="1">
            <a:spLocks/>
          </p:cNvSpPr>
          <p:nvPr/>
        </p:nvSpPr>
        <p:spPr>
          <a:xfrm rot="21106815">
            <a:off x="345977" y="2931061"/>
            <a:ext cx="2092095" cy="41008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3600" b="1" dirty="0">
                <a:solidFill>
                  <a:srgbClr val="00B0F0"/>
                </a:solidFill>
                <a:latin typeface="Arial" panose="020B0604020202020204" pitchFamily="34" charset="0"/>
                <a:cs typeface="Arial" panose="020B0604020202020204" pitchFamily="34" charset="0"/>
              </a:rPr>
              <a:t>Computing</a:t>
            </a:r>
          </a:p>
        </p:txBody>
      </p:sp>
      <p:sp>
        <p:nvSpPr>
          <p:cNvPr id="18" name="Text Placeholder 5"/>
          <p:cNvSpPr txBox="1">
            <a:spLocks/>
          </p:cNvSpPr>
          <p:nvPr/>
        </p:nvSpPr>
        <p:spPr>
          <a:xfrm>
            <a:off x="2834939" y="4798096"/>
            <a:ext cx="2037607" cy="573685"/>
          </a:xfrm>
          <a:prstGeom prst="rect">
            <a:avLst/>
          </a:prstGeom>
        </p:spPr>
        <p:txBody>
          <a:bodyPr vert="horz" lIns="91440" tIns="45720" rIns="91440" bIns="45720" rtlCol="0">
            <a:normAutofit fontScale="5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3600" b="1" dirty="0">
                <a:solidFill>
                  <a:srgbClr val="002060"/>
                </a:solidFill>
                <a:latin typeface="Arial" panose="020B0604020202020204" pitchFamily="34" charset="0"/>
                <a:cs typeface="Arial" panose="020B0604020202020204" pitchFamily="34" charset="0"/>
              </a:rPr>
              <a:t>Health &amp; Social Care</a:t>
            </a:r>
          </a:p>
        </p:txBody>
      </p:sp>
      <p:sp>
        <p:nvSpPr>
          <p:cNvPr id="19" name="Text Placeholder 5"/>
          <p:cNvSpPr txBox="1">
            <a:spLocks/>
          </p:cNvSpPr>
          <p:nvPr/>
        </p:nvSpPr>
        <p:spPr>
          <a:xfrm rot="571071">
            <a:off x="9647871" y="4589520"/>
            <a:ext cx="2092095" cy="410089"/>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3600" b="1" dirty="0">
                <a:solidFill>
                  <a:schemeClr val="accent1">
                    <a:lumMod val="50000"/>
                  </a:schemeClr>
                </a:solidFill>
                <a:latin typeface="Arial" panose="020B0604020202020204" pitchFamily="34" charset="0"/>
                <a:cs typeface="Arial" panose="020B0604020202020204" pitchFamily="34" charset="0"/>
              </a:rPr>
              <a:t>Automotive</a:t>
            </a:r>
          </a:p>
        </p:txBody>
      </p:sp>
      <p:sp>
        <p:nvSpPr>
          <p:cNvPr id="20" name="Text Placeholder 5"/>
          <p:cNvSpPr txBox="1">
            <a:spLocks/>
          </p:cNvSpPr>
          <p:nvPr/>
        </p:nvSpPr>
        <p:spPr>
          <a:xfrm>
            <a:off x="3853743" y="3033354"/>
            <a:ext cx="2092095" cy="429755"/>
          </a:xfrm>
          <a:prstGeom prst="rect">
            <a:avLst/>
          </a:prstGeom>
        </p:spPr>
        <p:txBody>
          <a:bodyPr vert="horz" lIns="91440" tIns="45720" rIns="91440" bIns="45720" rtlCol="0">
            <a:normAutofit fontScale="5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3600" b="1" dirty="0">
                <a:solidFill>
                  <a:srgbClr val="00B0F0"/>
                </a:solidFill>
                <a:latin typeface="Arial" panose="020B0604020202020204" pitchFamily="34" charset="0"/>
                <a:cs typeface="Arial" panose="020B0604020202020204" pitchFamily="34" charset="0"/>
              </a:rPr>
              <a:t>Beauty Therapy</a:t>
            </a:r>
          </a:p>
        </p:txBody>
      </p:sp>
      <p:sp>
        <p:nvSpPr>
          <p:cNvPr id="21" name="Text Placeholder 5"/>
          <p:cNvSpPr txBox="1">
            <a:spLocks/>
          </p:cNvSpPr>
          <p:nvPr/>
        </p:nvSpPr>
        <p:spPr>
          <a:xfrm rot="21106815">
            <a:off x="5503750" y="617063"/>
            <a:ext cx="2092095" cy="410089"/>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3600" b="1" dirty="0">
                <a:solidFill>
                  <a:srgbClr val="002060"/>
                </a:solidFill>
                <a:latin typeface="Arial" panose="020B0604020202020204" pitchFamily="34" charset="0"/>
                <a:cs typeface="Arial" panose="020B0604020202020204" pitchFamily="34" charset="0"/>
              </a:rPr>
              <a:t>Hairdressing</a:t>
            </a:r>
          </a:p>
        </p:txBody>
      </p:sp>
      <p:sp>
        <p:nvSpPr>
          <p:cNvPr id="22" name="Text Placeholder 5"/>
          <p:cNvSpPr txBox="1">
            <a:spLocks/>
          </p:cNvSpPr>
          <p:nvPr/>
        </p:nvSpPr>
        <p:spPr>
          <a:xfrm rot="21106815">
            <a:off x="6390975" y="2743504"/>
            <a:ext cx="1702784" cy="803925"/>
          </a:xfrm>
          <a:prstGeom prst="rect">
            <a:avLst/>
          </a:prstGeom>
        </p:spPr>
        <p:txBody>
          <a:bodyPr vert="horz" lIns="91440" tIns="45720" rIns="91440" bIns="45720" rtlCol="0">
            <a:normAutofit fontScale="5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GB" sz="3600" b="1" dirty="0">
                <a:solidFill>
                  <a:srgbClr val="002060"/>
                </a:solidFill>
                <a:latin typeface="Arial" panose="020B0604020202020204" pitchFamily="34" charset="0"/>
                <a:cs typeface="Arial" panose="020B0604020202020204" pitchFamily="34" charset="0"/>
              </a:rPr>
              <a:t>Crime and Society Academy </a:t>
            </a:r>
          </a:p>
        </p:txBody>
      </p:sp>
      <p:sp>
        <p:nvSpPr>
          <p:cNvPr id="23" name="Text Placeholder 5"/>
          <p:cNvSpPr txBox="1">
            <a:spLocks/>
          </p:cNvSpPr>
          <p:nvPr/>
        </p:nvSpPr>
        <p:spPr>
          <a:xfrm rot="21106815">
            <a:off x="7157805" y="5350969"/>
            <a:ext cx="2519240" cy="574529"/>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3600" b="1" dirty="0">
                <a:solidFill>
                  <a:srgbClr val="00B0F0"/>
                </a:solidFill>
                <a:latin typeface="Arial" panose="020B0604020202020204" pitchFamily="34" charset="0"/>
                <a:cs typeface="Arial" panose="020B0604020202020204" pitchFamily="34" charset="0"/>
              </a:rPr>
              <a:t>Media Make-Up</a:t>
            </a:r>
          </a:p>
        </p:txBody>
      </p:sp>
      <p:sp>
        <p:nvSpPr>
          <p:cNvPr id="24" name="Text Placeholder 5"/>
          <p:cNvSpPr txBox="1">
            <a:spLocks/>
          </p:cNvSpPr>
          <p:nvPr/>
        </p:nvSpPr>
        <p:spPr>
          <a:xfrm rot="1434022">
            <a:off x="9897540" y="733992"/>
            <a:ext cx="2092095" cy="410089"/>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3600" b="1" dirty="0">
                <a:solidFill>
                  <a:srgbClr val="002060"/>
                </a:solidFill>
                <a:latin typeface="Arial" panose="020B0604020202020204" pitchFamily="34" charset="0"/>
                <a:cs typeface="Arial" panose="020B0604020202020204" pitchFamily="34" charset="0"/>
              </a:rPr>
              <a:t>Animal Care</a:t>
            </a:r>
          </a:p>
        </p:txBody>
      </p:sp>
      <p:sp>
        <p:nvSpPr>
          <p:cNvPr id="25" name="Text Placeholder 5"/>
          <p:cNvSpPr txBox="1">
            <a:spLocks/>
          </p:cNvSpPr>
          <p:nvPr/>
        </p:nvSpPr>
        <p:spPr>
          <a:xfrm rot="21106815">
            <a:off x="296007" y="1315678"/>
            <a:ext cx="2092095" cy="410089"/>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3600" b="1" dirty="0">
                <a:solidFill>
                  <a:srgbClr val="00B0F0"/>
                </a:solidFill>
                <a:latin typeface="Arial" panose="020B0604020202020204" pitchFamily="34" charset="0"/>
                <a:cs typeface="Arial" panose="020B0604020202020204" pitchFamily="34" charset="0"/>
              </a:rPr>
              <a:t>Art &amp; Design</a:t>
            </a:r>
          </a:p>
        </p:txBody>
      </p:sp>
      <p:sp>
        <p:nvSpPr>
          <p:cNvPr id="26" name="Text Placeholder 5"/>
          <p:cNvSpPr txBox="1">
            <a:spLocks/>
          </p:cNvSpPr>
          <p:nvPr/>
        </p:nvSpPr>
        <p:spPr>
          <a:xfrm rot="21106815">
            <a:off x="4525461" y="3935586"/>
            <a:ext cx="2092095" cy="410089"/>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3600" b="1" dirty="0">
                <a:solidFill>
                  <a:srgbClr val="002060"/>
                </a:solidFill>
                <a:latin typeface="Arial" panose="020B0604020202020204" pitchFamily="34" charset="0"/>
                <a:cs typeface="Arial" panose="020B0604020202020204" pitchFamily="34" charset="0"/>
              </a:rPr>
              <a:t>Construction</a:t>
            </a:r>
          </a:p>
        </p:txBody>
      </p:sp>
      <p:sp>
        <p:nvSpPr>
          <p:cNvPr id="27" name="Text Placeholder 5"/>
          <p:cNvSpPr txBox="1">
            <a:spLocks/>
          </p:cNvSpPr>
          <p:nvPr/>
        </p:nvSpPr>
        <p:spPr>
          <a:xfrm rot="21106815">
            <a:off x="8139789" y="2951362"/>
            <a:ext cx="1699795" cy="824627"/>
          </a:xfrm>
          <a:prstGeom prst="rect">
            <a:avLst/>
          </a:prstGeom>
        </p:spPr>
        <p:txBody>
          <a:bodyPr vert="horz" lIns="91440" tIns="45720" rIns="91440" bIns="45720" rtlCol="0">
            <a:normAutofit fontScale="5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GB" sz="3600" b="1" dirty="0">
                <a:solidFill>
                  <a:srgbClr val="00B0F0"/>
                </a:solidFill>
                <a:latin typeface="Arial" panose="020B0604020202020204" pitchFamily="34" charset="0"/>
                <a:cs typeface="Arial" panose="020B0604020202020204" pitchFamily="34" charset="0"/>
              </a:rPr>
              <a:t>Policing &amp; Uniform Services</a:t>
            </a:r>
          </a:p>
        </p:txBody>
      </p:sp>
      <p:sp>
        <p:nvSpPr>
          <p:cNvPr id="28" name="Text Placeholder 5">
            <a:extLst>
              <a:ext uri="{FF2B5EF4-FFF2-40B4-BE49-F238E27FC236}">
                <a16:creationId xmlns:a16="http://schemas.microsoft.com/office/drawing/2014/main" id="{82AC3216-4C36-4D2F-8858-EB6A4252F5AB}"/>
              </a:ext>
            </a:extLst>
          </p:cNvPr>
          <p:cNvSpPr txBox="1">
            <a:spLocks/>
          </p:cNvSpPr>
          <p:nvPr/>
        </p:nvSpPr>
        <p:spPr>
          <a:xfrm>
            <a:off x="5388498" y="5054788"/>
            <a:ext cx="2812216" cy="440162"/>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3600" b="1" dirty="0">
                <a:solidFill>
                  <a:srgbClr val="002060"/>
                </a:solidFill>
                <a:latin typeface="Arial" panose="020B0604020202020204" pitchFamily="34" charset="0"/>
                <a:cs typeface="Arial" panose="020B0604020202020204" pitchFamily="34" charset="0"/>
              </a:rPr>
              <a:t>Sport</a:t>
            </a:r>
          </a:p>
        </p:txBody>
      </p:sp>
      <p:sp>
        <p:nvSpPr>
          <p:cNvPr id="30" name="Text Placeholder 5">
            <a:extLst>
              <a:ext uri="{FF2B5EF4-FFF2-40B4-BE49-F238E27FC236}">
                <a16:creationId xmlns:a16="http://schemas.microsoft.com/office/drawing/2014/main" id="{E90BE8DD-FEC8-4030-9292-1118055DC5F1}"/>
              </a:ext>
            </a:extLst>
          </p:cNvPr>
          <p:cNvSpPr txBox="1">
            <a:spLocks/>
          </p:cNvSpPr>
          <p:nvPr/>
        </p:nvSpPr>
        <p:spPr>
          <a:xfrm rot="571071">
            <a:off x="9970324" y="3809667"/>
            <a:ext cx="2092095" cy="41008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3600" b="1" dirty="0">
                <a:solidFill>
                  <a:srgbClr val="00B0F0"/>
                </a:solidFill>
                <a:latin typeface="Arial" panose="020B0604020202020204" pitchFamily="34" charset="0"/>
                <a:cs typeface="Arial" panose="020B0604020202020204" pitchFamily="34" charset="0"/>
              </a:rPr>
              <a:t>Business</a:t>
            </a:r>
          </a:p>
        </p:txBody>
      </p:sp>
      <p:sp>
        <p:nvSpPr>
          <p:cNvPr id="32" name="Text Placeholder 5">
            <a:extLst>
              <a:ext uri="{FF2B5EF4-FFF2-40B4-BE49-F238E27FC236}">
                <a16:creationId xmlns:a16="http://schemas.microsoft.com/office/drawing/2014/main" id="{B99CDABC-200D-45EF-985D-D39FE8329491}"/>
              </a:ext>
            </a:extLst>
          </p:cNvPr>
          <p:cNvSpPr txBox="1">
            <a:spLocks/>
          </p:cNvSpPr>
          <p:nvPr/>
        </p:nvSpPr>
        <p:spPr>
          <a:xfrm rot="571071">
            <a:off x="7581242" y="4020437"/>
            <a:ext cx="2092095" cy="410089"/>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3600" b="1" dirty="0">
                <a:solidFill>
                  <a:srgbClr val="00B0F0"/>
                </a:solidFill>
                <a:latin typeface="Arial" panose="020B0604020202020204" pitchFamily="34" charset="0"/>
                <a:cs typeface="Arial" panose="020B0604020202020204" pitchFamily="34" charset="0"/>
              </a:rPr>
              <a:t>Access to HE</a:t>
            </a:r>
          </a:p>
        </p:txBody>
      </p:sp>
    </p:spTree>
    <p:extLst>
      <p:ext uri="{BB962C8B-B14F-4D97-AF65-F5344CB8AC3E}">
        <p14:creationId xmlns:p14="http://schemas.microsoft.com/office/powerpoint/2010/main" val="295412406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631" y="0"/>
            <a:ext cx="11997369" cy="6858000"/>
          </a:xfrm>
          <a:prstGeom prst="rect">
            <a:avLst/>
          </a:prstGeom>
        </p:spPr>
      </p:pic>
      <p:sp>
        <p:nvSpPr>
          <p:cNvPr id="2" name="Title 1"/>
          <p:cNvSpPr>
            <a:spLocks noGrp="1"/>
          </p:cNvSpPr>
          <p:nvPr>
            <p:ph type="title"/>
          </p:nvPr>
        </p:nvSpPr>
        <p:spPr/>
        <p:txBody>
          <a:bodyPr>
            <a:noAutofit/>
          </a:bodyPr>
          <a:lstStyle/>
          <a:p>
            <a:r>
              <a:rPr lang="en-GB" sz="6700" dirty="0">
                <a:ln>
                  <a:solidFill>
                    <a:schemeClr val="tx1"/>
                  </a:solidFill>
                </a:ln>
                <a:solidFill>
                  <a:schemeClr val="bg1"/>
                </a:solidFill>
                <a:effectLst>
                  <a:outerShdw blurRad="50800" dist="38100" dir="10800000" algn="r" rotWithShape="0">
                    <a:prstClr val="black">
                      <a:alpha val="40000"/>
                    </a:prstClr>
                  </a:outerShdw>
                </a:effectLst>
              </a:rPr>
              <a:t>Apprenticeships</a:t>
            </a:r>
            <a:br>
              <a:rPr lang="en-GB" dirty="0">
                <a:solidFill>
                  <a:schemeClr val="bg1"/>
                </a:solidFill>
              </a:rPr>
            </a:br>
            <a:r>
              <a:rPr lang="en-GB" dirty="0">
                <a:ln>
                  <a:solidFill>
                    <a:schemeClr val="bg1"/>
                  </a:solidFill>
                </a:ln>
                <a:solidFill>
                  <a:schemeClr val="bg1"/>
                </a:solidFill>
                <a:effectLst>
                  <a:outerShdw blurRad="50800" dist="38100" dir="10800000" algn="r" rotWithShape="0">
                    <a:prstClr val="black">
                      <a:alpha val="40000"/>
                    </a:prstClr>
                  </a:outerShdw>
                </a:effectLst>
              </a:rPr>
              <a:t>What are They?</a:t>
            </a:r>
          </a:p>
        </p:txBody>
      </p:sp>
      <p:sp>
        <p:nvSpPr>
          <p:cNvPr id="3" name="Content Placeholder 2"/>
          <p:cNvSpPr>
            <a:spLocks noGrp="1"/>
          </p:cNvSpPr>
          <p:nvPr>
            <p:ph idx="1"/>
          </p:nvPr>
        </p:nvSpPr>
        <p:spPr>
          <a:xfrm>
            <a:off x="1981200" y="1916833"/>
            <a:ext cx="8229600" cy="4525963"/>
          </a:xfrm>
        </p:spPr>
        <p:txBody>
          <a:bodyPr>
            <a:normAutofit/>
          </a:bodyPr>
          <a:lstStyle/>
          <a:p>
            <a:r>
              <a:rPr lang="en-US" dirty="0">
                <a:solidFill>
                  <a:schemeClr val="bg1"/>
                </a:solidFill>
              </a:rPr>
              <a:t>A job with training, for at least 30 hours per week</a:t>
            </a:r>
          </a:p>
          <a:p>
            <a:r>
              <a:rPr lang="en-US" dirty="0">
                <a:solidFill>
                  <a:schemeClr val="bg1"/>
                </a:solidFill>
              </a:rPr>
              <a:t>They can last from 12 months to 4 years depending on sector</a:t>
            </a:r>
          </a:p>
          <a:p>
            <a:r>
              <a:rPr lang="en-US">
                <a:solidFill>
                  <a:schemeClr val="bg1"/>
                </a:solidFill>
              </a:rPr>
              <a:t>Gain on the job </a:t>
            </a:r>
            <a:r>
              <a:rPr lang="en-US" dirty="0">
                <a:solidFill>
                  <a:schemeClr val="bg1"/>
                </a:solidFill>
              </a:rPr>
              <a:t>knowledge &amp; skills</a:t>
            </a:r>
          </a:p>
          <a:p>
            <a:r>
              <a:rPr lang="en-US" dirty="0">
                <a:solidFill>
                  <a:schemeClr val="bg1"/>
                </a:solidFill>
              </a:rPr>
              <a:t>Earn a wage while working toward a nationally recognized qualification</a:t>
            </a:r>
          </a:p>
          <a:p>
            <a:r>
              <a:rPr lang="en-US" dirty="0">
                <a:solidFill>
                  <a:schemeClr val="bg1"/>
                </a:solidFill>
              </a:rPr>
              <a:t>Great progression opportunities</a:t>
            </a:r>
          </a:p>
          <a:p>
            <a:r>
              <a:rPr lang="en-US" dirty="0">
                <a:solidFill>
                  <a:schemeClr val="bg1"/>
                </a:solidFill>
              </a:rPr>
              <a:t>Available to anyone 16 or over</a:t>
            </a:r>
          </a:p>
          <a:p>
            <a:endParaRPr lang="en-US" dirty="0">
              <a:solidFill>
                <a:srgbClr val="002060"/>
              </a:solidFill>
            </a:endParaRPr>
          </a:p>
          <a:p>
            <a:endParaRPr lang="en-GB" dirty="0">
              <a:solidFill>
                <a:srgbClr val="002060"/>
              </a:solidFill>
            </a:endParaRPr>
          </a:p>
        </p:txBody>
      </p:sp>
    </p:spTree>
    <p:extLst>
      <p:ext uri="{BB962C8B-B14F-4D97-AF65-F5344CB8AC3E}">
        <p14:creationId xmlns:p14="http://schemas.microsoft.com/office/powerpoint/2010/main" val="33134518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5BC4DC95B01D40A9FCDE696D64DEF0" ma:contentTypeVersion="15" ma:contentTypeDescription="Create a new document." ma:contentTypeScope="" ma:versionID="13d08494228580f2de41706d03dc779b">
  <xsd:schema xmlns:xsd="http://www.w3.org/2001/XMLSchema" xmlns:xs="http://www.w3.org/2001/XMLSchema" xmlns:p="http://schemas.microsoft.com/office/2006/metadata/properties" xmlns:ns2="840b125c-e70c-4c89-9bf7-a2507b65b817" xmlns:ns3="2d021039-d178-4a1d-b76e-1d68ba02b8a3" targetNamespace="http://schemas.microsoft.com/office/2006/metadata/properties" ma:root="true" ma:fieldsID="7eda495e3d47f39d76e2096187757349" ns2:_="" ns3:_="">
    <xsd:import namespace="840b125c-e70c-4c89-9bf7-a2507b65b817"/>
    <xsd:import namespace="2d021039-d178-4a1d-b76e-1d68ba02b8a3"/>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EventHashCode" minOccurs="0"/>
                <xsd:element ref="ns2:MediaServiceGenerationTime" minOccurs="0"/>
                <xsd:element ref="ns2:MediaServiceOCR"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0b125c-e70c-4c89-9bf7-a2507b65b81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e78b1bf-276b-4da9-a5d7-ea489907025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d021039-d178-4a1d-b76e-1d68ba02b8a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640cdf7-57bb-48a4-8b70-bc7435eb4c4d}" ma:internalName="TaxCatchAll" ma:showField="CatchAllData" ma:web="2d021039-d178-4a1d-b76e-1d68ba02b8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d021039-d178-4a1d-b76e-1d68ba02b8a3" xsi:nil="true"/>
    <lcf76f155ced4ddcb4097134ff3c332f xmlns="840b125c-e70c-4c89-9bf7-a2507b65b81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359C6E-9900-4B61-ADA3-D326F66DC9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0b125c-e70c-4c89-9bf7-a2507b65b817"/>
    <ds:schemaRef ds:uri="2d021039-d178-4a1d-b76e-1d68ba02b8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D20DDC-8E1D-4275-BD3B-64106402EA5B}">
  <ds:schemaRefs>
    <ds:schemaRef ds:uri="http://schemas.openxmlformats.org/package/2006/metadata/core-properties"/>
    <ds:schemaRef ds:uri="http://purl.org/dc/dcmitype/"/>
    <ds:schemaRef ds:uri="2d021039-d178-4a1d-b76e-1d68ba02b8a3"/>
    <ds:schemaRef ds:uri="http://schemas.microsoft.com/office/2006/metadata/properties"/>
    <ds:schemaRef ds:uri="http://schemas.microsoft.com/office/2006/documentManagement/types"/>
    <ds:schemaRef ds:uri="http://purl.org/dc/elements/1.1/"/>
    <ds:schemaRef ds:uri="http://www.w3.org/XML/1998/namespace"/>
    <ds:schemaRef ds:uri="840b125c-e70c-4c89-9bf7-a2507b65b817"/>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77E7EE33-E35F-495C-92D3-F21C499B49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60405</TotalTime>
  <Words>1129</Words>
  <Application>Microsoft Office PowerPoint</Application>
  <PresentationFormat>Widescreen</PresentationFormat>
  <Paragraphs>169</Paragraphs>
  <Slides>22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Helvetica Neue Condensed</vt:lpstr>
      <vt:lpstr>Times New Roman</vt:lpstr>
      <vt:lpstr>Office Theme</vt:lpstr>
      <vt:lpstr>`</vt:lpstr>
      <vt:lpstr>PowerPoint Presentation</vt:lpstr>
      <vt:lpstr>Entry requirements </vt:lpstr>
      <vt:lpstr>PowerPoint Presentation</vt:lpstr>
      <vt:lpstr>PowerPoint Presentation</vt:lpstr>
      <vt:lpstr>PowerPoint Presentation</vt:lpstr>
      <vt:lpstr>PowerPoint Presentation</vt:lpstr>
      <vt:lpstr> </vt:lpstr>
      <vt:lpstr>Apprenticeships What are They?</vt:lpstr>
      <vt:lpstr>PowerPoint Presentation</vt:lpstr>
      <vt:lpstr>PowerPoint Presentation</vt:lpstr>
      <vt:lpstr>PowerPoint Presentation</vt:lpstr>
      <vt:lpstr>Life at TEC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 Events at Scarborough TEC </vt:lpstr>
      <vt:lpstr>Contact info</vt:lpstr>
    </vt:vector>
  </TitlesOfParts>
  <Company>Grimsby Institute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Sian Cromack</dc:creator>
  <cp:lastModifiedBy>Amanda Challiss</cp:lastModifiedBy>
  <cp:revision>226</cp:revision>
  <cp:lastPrinted>2019-09-30T15:09:57Z</cp:lastPrinted>
  <dcterms:created xsi:type="dcterms:W3CDTF">2017-03-02T10:04:50Z</dcterms:created>
  <dcterms:modified xsi:type="dcterms:W3CDTF">2023-05-22T09:49:11Z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0x0101007A5BC4DC95B01D40A9FCDE696D64DEF0</vt:lpwstr>
  </property>
</Properties>
</file>